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9144000" cy="6858000" type="screen4x3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6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6F358-916E-4DAA-B773-4A19A6247086}" type="datetimeFigureOut">
              <a:rPr lang="tr-TR" smtClean="0"/>
              <a:t>03.02.2022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5508DA-AE96-4E79-9AA2-FBDDD8E8BA6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0111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08DA-AE96-4E79-9AA2-FBDDD8E8BA6E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6650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02994" y="272034"/>
            <a:ext cx="5938011" cy="670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08080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510"/>
              </a:lnSpc>
            </a:pP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510"/>
              </a:lnSpc>
            </a:pPr>
            <a:fld id="{667D8B95-46C8-4AD6-840A-FE431F38B7FC}" type="datetime1">
              <a:rPr lang="tr-TR" smtClean="0"/>
              <a:t>03.02.2022</a:t>
            </a:fld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>
            <a:pPr marL="114935">
              <a:lnSpc>
                <a:spcPts val="1510"/>
              </a:lnSpc>
            </a:pPr>
            <a:fld id="{81D60167-4931-47E6-BA6A-407CBD079E47}" type="slidenum">
              <a:rPr dirty="0"/>
              <a:pPr marL="114935">
                <a:lnSpc>
                  <a:spcPts val="151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08080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8080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510"/>
              </a:lnSpc>
            </a:pP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510"/>
              </a:lnSpc>
            </a:pPr>
            <a:fld id="{F8AD57C5-722B-4E92-BC77-9F51E08C2418}" type="datetime1">
              <a:rPr lang="tr-TR" smtClean="0"/>
              <a:t>03.02.2022</a:t>
            </a:fld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>
            <a:pPr marL="114935">
              <a:lnSpc>
                <a:spcPts val="1510"/>
              </a:lnSpc>
            </a:pPr>
            <a:fld id="{81D60167-4931-47E6-BA6A-407CBD079E47}" type="slidenum">
              <a:rPr dirty="0"/>
              <a:pPr marL="114935">
                <a:lnSpc>
                  <a:spcPts val="151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08080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510"/>
              </a:lnSpc>
            </a:pPr>
            <a:endParaRPr spc="-10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510"/>
              </a:lnSpc>
            </a:pPr>
            <a:fld id="{1092486F-3DF8-467F-A92A-25E3C597EA61}" type="datetime1">
              <a:rPr lang="tr-TR" smtClean="0"/>
              <a:t>03.02.2022</a:t>
            </a:fld>
            <a:endParaRPr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>
            <a:pPr marL="114935">
              <a:lnSpc>
                <a:spcPts val="1510"/>
              </a:lnSpc>
            </a:pPr>
            <a:fld id="{81D60167-4931-47E6-BA6A-407CBD079E47}" type="slidenum">
              <a:rPr dirty="0"/>
              <a:pPr marL="114935">
                <a:lnSpc>
                  <a:spcPts val="151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08080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510"/>
              </a:lnSpc>
            </a:pPr>
            <a:endParaRPr spc="-10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510"/>
              </a:lnSpc>
            </a:pPr>
            <a:fld id="{196E7FC7-9CB5-4070-BF3C-168A7F4FEFE0}" type="datetime1">
              <a:rPr lang="tr-TR" smtClean="0"/>
              <a:t>03.02.2022</a:t>
            </a:fld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>
            <a:pPr marL="114935">
              <a:lnSpc>
                <a:spcPts val="1510"/>
              </a:lnSpc>
            </a:pPr>
            <a:fld id="{81D60167-4931-47E6-BA6A-407CBD079E47}" type="slidenum">
              <a:rPr dirty="0"/>
              <a:pPr marL="114935">
                <a:lnSpc>
                  <a:spcPts val="151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510"/>
              </a:lnSpc>
            </a:pPr>
            <a:endParaRPr spc="-1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510"/>
              </a:lnSpc>
            </a:pPr>
            <a:fld id="{9C0CF206-1B23-42CD-89C5-190DFC7991C2}" type="datetime1">
              <a:rPr lang="tr-TR" smtClean="0"/>
              <a:t>03.02.2022</a:t>
            </a:fld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>
            <a:pPr marL="114935">
              <a:lnSpc>
                <a:spcPts val="1510"/>
              </a:lnSpc>
            </a:pPr>
            <a:fld id="{81D60167-4931-47E6-BA6A-407CBD079E47}" type="slidenum">
              <a:rPr dirty="0"/>
              <a:pPr marL="114935">
                <a:lnSpc>
                  <a:spcPts val="151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8125" y="76200"/>
            <a:ext cx="8667750" cy="1066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08080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7450" y="1338834"/>
            <a:ext cx="7769098" cy="47586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8080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512058" y="6308323"/>
            <a:ext cx="2120900" cy="192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510"/>
              </a:lnSpc>
            </a:pP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510"/>
              </a:lnSpc>
            </a:pPr>
            <a:fld id="{7B64618D-0C9A-4B2F-8692-B83FF29CEB3B}" type="datetime1">
              <a:rPr lang="tr-TR" smtClean="0"/>
              <a:t>03.02.2022</a:t>
            </a:fld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389873" y="6308323"/>
            <a:ext cx="231140" cy="203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>
            <a:pPr marL="114935">
              <a:lnSpc>
                <a:spcPts val="1510"/>
              </a:lnSpc>
            </a:pPr>
            <a:fld id="{81D60167-4931-47E6-BA6A-407CBD079E47}" type="slidenum">
              <a:rPr dirty="0"/>
              <a:pPr marL="114935">
                <a:lnSpc>
                  <a:spcPts val="1510"/>
                </a:lnSpc>
              </a:pPr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askent.edu.tr/~eminec/okul_oncesi/pp_etkili_sunum.ppt" TargetMode="External"/><Relationship Id="rId3" Type="http://schemas.openxmlformats.org/officeDocument/2006/relationships/hyperlink" Target="http://www.med.yale.edu/library/education/effective.pdf" TargetMode="External"/><Relationship Id="rId7" Type="http://schemas.openxmlformats.org/officeDocument/2006/relationships/hyperlink" Target="http://www.baskent.edu.tr/~hersoy/downlads/egbe502/egbe-502-09.ppt" TargetMode="External"/><Relationship Id="rId2" Type="http://schemas.openxmlformats.org/officeDocument/2006/relationships/hyperlink" Target="http://www.slideshare.net/bluish1/etkili-sunu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he-eggman.com/writings/keystep1.html" TargetMode="External"/><Relationship Id="rId5" Type="http://schemas.openxmlformats.org/officeDocument/2006/relationships/hyperlink" Target="http://www.1000ventures.com/business_guide/crosscuttings/presentations_main.html" TargetMode="External"/><Relationship Id="rId4" Type="http://schemas.openxmlformats.org/officeDocument/2006/relationships/hyperlink" Target="http://managementhelp.org/commskls/presntng/basics.htm" TargetMode="External"/><Relationship Id="rId9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7162" y="4114800"/>
            <a:ext cx="6513830" cy="21159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5545"/>
              </a:lnSpc>
            </a:pPr>
            <a:r>
              <a:rPr sz="4650" b="1" i="1" spc="-110" dirty="0">
                <a:solidFill>
                  <a:srgbClr val="080808"/>
                </a:solidFill>
                <a:latin typeface="Tahoma"/>
                <a:cs typeface="Tahoma"/>
              </a:rPr>
              <a:t>Etkili </a:t>
            </a:r>
            <a:r>
              <a:rPr sz="4650" b="1" i="1" spc="-180" dirty="0" err="1">
                <a:solidFill>
                  <a:srgbClr val="080808"/>
                </a:solidFill>
                <a:latin typeface="Tahoma"/>
                <a:cs typeface="Tahoma"/>
              </a:rPr>
              <a:t>Sunum</a:t>
            </a:r>
            <a:r>
              <a:rPr sz="4650" b="1" i="1" spc="-12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4650" b="1" i="1" spc="-130" dirty="0" err="1" smtClean="0">
                <a:solidFill>
                  <a:srgbClr val="080808"/>
                </a:solidFill>
                <a:latin typeface="Tahoma"/>
                <a:cs typeface="Tahoma"/>
              </a:rPr>
              <a:t>Teknikleri</a:t>
            </a:r>
            <a:endParaRPr lang="tr-TR" sz="4650" b="1" i="1" spc="-130" dirty="0" smtClean="0">
              <a:solidFill>
                <a:srgbClr val="080808"/>
              </a:solidFill>
              <a:latin typeface="Tahoma"/>
              <a:cs typeface="Tahoma"/>
            </a:endParaRPr>
          </a:p>
          <a:p>
            <a:pPr marL="12700" algn="ctr">
              <a:lnSpc>
                <a:spcPts val="5545"/>
              </a:lnSpc>
            </a:pPr>
            <a:r>
              <a:rPr lang="tr-TR" sz="2800" b="1" i="1" spc="-130" dirty="0" err="1" smtClean="0">
                <a:solidFill>
                  <a:srgbClr val="080808"/>
                </a:solidFill>
                <a:latin typeface="Tahoma"/>
                <a:cs typeface="Tahoma"/>
              </a:rPr>
              <a:t>Doç.Dr</a:t>
            </a:r>
            <a:r>
              <a:rPr lang="tr-TR" sz="2800" b="1" i="1" spc="-130" dirty="0" smtClean="0">
                <a:solidFill>
                  <a:srgbClr val="080808"/>
                </a:solidFill>
                <a:latin typeface="Tahoma"/>
                <a:cs typeface="Tahoma"/>
              </a:rPr>
              <a:t>. Erol TERZİ</a:t>
            </a:r>
          </a:p>
          <a:p>
            <a:pPr marL="12700" algn="ctr">
              <a:lnSpc>
                <a:spcPts val="5545"/>
              </a:lnSpc>
            </a:pPr>
            <a:r>
              <a:rPr lang="tr-TR" sz="2800" b="1" i="1" spc="-130" dirty="0" smtClean="0">
                <a:solidFill>
                  <a:srgbClr val="080808"/>
                </a:solidFill>
                <a:latin typeface="Tahoma"/>
                <a:cs typeface="Tahoma"/>
              </a:rPr>
              <a:t>OMÜ 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7162" y="38"/>
            <a:ext cx="814412" cy="8144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492490" y="6286703"/>
            <a:ext cx="114935" cy="225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80808"/>
                </a:solidFill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929206" y="838278"/>
            <a:ext cx="71120" cy="82550"/>
          </a:xfrm>
          <a:custGeom>
            <a:avLst/>
            <a:gdLst/>
            <a:ahLst/>
            <a:cxnLst/>
            <a:rect l="l" t="t" r="r" b="b"/>
            <a:pathLst>
              <a:path w="71120" h="82550">
                <a:moveTo>
                  <a:pt x="47276" y="0"/>
                </a:moveTo>
                <a:lnTo>
                  <a:pt x="0" y="0"/>
                </a:lnTo>
                <a:lnTo>
                  <a:pt x="23648" y="67796"/>
                </a:lnTo>
                <a:lnTo>
                  <a:pt x="70925" y="81994"/>
                </a:lnTo>
                <a:lnTo>
                  <a:pt x="47276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57498" y="817780"/>
            <a:ext cx="3442970" cy="1534160"/>
          </a:xfrm>
          <a:custGeom>
            <a:avLst/>
            <a:gdLst/>
            <a:ahLst/>
            <a:cxnLst/>
            <a:rect l="l" t="t" r="r" b="b"/>
            <a:pathLst>
              <a:path w="3442970" h="1534160">
                <a:moveTo>
                  <a:pt x="283766" y="190768"/>
                </a:moveTo>
                <a:lnTo>
                  <a:pt x="0" y="376810"/>
                </a:lnTo>
                <a:lnTo>
                  <a:pt x="228578" y="772523"/>
                </a:lnTo>
                <a:lnTo>
                  <a:pt x="408301" y="897091"/>
                </a:lnTo>
                <a:lnTo>
                  <a:pt x="2694127" y="1534020"/>
                </a:lnTo>
                <a:lnTo>
                  <a:pt x="3237990" y="1026363"/>
                </a:lnTo>
                <a:lnTo>
                  <a:pt x="3442920" y="588077"/>
                </a:lnTo>
                <a:lnTo>
                  <a:pt x="3275820" y="550230"/>
                </a:lnTo>
                <a:lnTo>
                  <a:pt x="3324786" y="469831"/>
                </a:lnTo>
                <a:lnTo>
                  <a:pt x="408301" y="469831"/>
                </a:lnTo>
                <a:lnTo>
                  <a:pt x="283766" y="190768"/>
                </a:lnTo>
                <a:close/>
              </a:path>
              <a:path w="3442970" h="1534160">
                <a:moveTo>
                  <a:pt x="753526" y="141894"/>
                </a:moveTo>
                <a:lnTo>
                  <a:pt x="649483" y="141894"/>
                </a:lnTo>
                <a:lnTo>
                  <a:pt x="495007" y="252264"/>
                </a:lnTo>
                <a:lnTo>
                  <a:pt x="495007" y="414657"/>
                </a:lnTo>
                <a:lnTo>
                  <a:pt x="408301" y="469831"/>
                </a:lnTo>
                <a:lnTo>
                  <a:pt x="3324786" y="469831"/>
                </a:lnTo>
                <a:lnTo>
                  <a:pt x="3350715" y="427259"/>
                </a:lnTo>
                <a:lnTo>
                  <a:pt x="3174933" y="427259"/>
                </a:lnTo>
                <a:lnTo>
                  <a:pt x="3157281" y="351586"/>
                </a:lnTo>
                <a:lnTo>
                  <a:pt x="3010990" y="351586"/>
                </a:lnTo>
                <a:lnTo>
                  <a:pt x="2903791" y="334237"/>
                </a:lnTo>
                <a:lnTo>
                  <a:pt x="2903791" y="327937"/>
                </a:lnTo>
                <a:lnTo>
                  <a:pt x="2583773" y="327937"/>
                </a:lnTo>
                <a:lnTo>
                  <a:pt x="2482535" y="252264"/>
                </a:lnTo>
                <a:lnTo>
                  <a:pt x="931671" y="252264"/>
                </a:lnTo>
                <a:lnTo>
                  <a:pt x="924728" y="241216"/>
                </a:lnTo>
                <a:lnTo>
                  <a:pt x="767728" y="241216"/>
                </a:lnTo>
                <a:lnTo>
                  <a:pt x="753526" y="141894"/>
                </a:lnTo>
                <a:close/>
              </a:path>
              <a:path w="3442970" h="1534160">
                <a:moveTo>
                  <a:pt x="3237990" y="315314"/>
                </a:moveTo>
                <a:lnTo>
                  <a:pt x="3174933" y="427259"/>
                </a:lnTo>
                <a:lnTo>
                  <a:pt x="3350715" y="427259"/>
                </a:lnTo>
                <a:lnTo>
                  <a:pt x="3381441" y="376810"/>
                </a:lnTo>
                <a:lnTo>
                  <a:pt x="3237990" y="315314"/>
                </a:lnTo>
                <a:close/>
              </a:path>
              <a:path w="3442970" h="1534160">
                <a:moveTo>
                  <a:pt x="2990497" y="173440"/>
                </a:moveTo>
                <a:lnTo>
                  <a:pt x="3010990" y="351586"/>
                </a:lnTo>
                <a:lnTo>
                  <a:pt x="3157281" y="351586"/>
                </a:lnTo>
                <a:lnTo>
                  <a:pt x="3119766" y="190768"/>
                </a:lnTo>
                <a:lnTo>
                  <a:pt x="2990497" y="173440"/>
                </a:lnTo>
                <a:close/>
              </a:path>
              <a:path w="3442970" h="1534160">
                <a:moveTo>
                  <a:pt x="2903791" y="208116"/>
                </a:moveTo>
                <a:lnTo>
                  <a:pt x="2713042" y="208116"/>
                </a:lnTo>
                <a:lnTo>
                  <a:pt x="2583773" y="327937"/>
                </a:lnTo>
                <a:lnTo>
                  <a:pt x="2903791" y="327937"/>
                </a:lnTo>
                <a:lnTo>
                  <a:pt x="2903791" y="208116"/>
                </a:lnTo>
                <a:close/>
              </a:path>
              <a:path w="3442970" h="1534160">
                <a:moveTo>
                  <a:pt x="1111374" y="129293"/>
                </a:moveTo>
                <a:lnTo>
                  <a:pt x="1007331" y="129293"/>
                </a:lnTo>
                <a:lnTo>
                  <a:pt x="931671" y="252264"/>
                </a:lnTo>
                <a:lnTo>
                  <a:pt x="1946892" y="252264"/>
                </a:lnTo>
                <a:lnTo>
                  <a:pt x="1947459" y="241216"/>
                </a:lnTo>
                <a:lnTo>
                  <a:pt x="1123998" y="241216"/>
                </a:lnTo>
                <a:lnTo>
                  <a:pt x="1111374" y="129293"/>
                </a:lnTo>
                <a:close/>
              </a:path>
              <a:path w="3442970" h="1534160">
                <a:moveTo>
                  <a:pt x="2131329" y="104068"/>
                </a:moveTo>
                <a:lnTo>
                  <a:pt x="2065116" y="104068"/>
                </a:lnTo>
                <a:lnTo>
                  <a:pt x="2065116" y="252264"/>
                </a:lnTo>
                <a:lnTo>
                  <a:pt x="2482535" y="252264"/>
                </a:lnTo>
                <a:lnTo>
                  <a:pt x="2434010" y="215992"/>
                </a:lnTo>
                <a:lnTo>
                  <a:pt x="2380094" y="160818"/>
                </a:lnTo>
                <a:lnTo>
                  <a:pt x="2181783" y="160818"/>
                </a:lnTo>
                <a:lnTo>
                  <a:pt x="2131329" y="104068"/>
                </a:lnTo>
                <a:close/>
              </a:path>
              <a:path w="3442970" h="1534160">
                <a:moveTo>
                  <a:pt x="896997" y="197089"/>
                </a:moveTo>
                <a:lnTo>
                  <a:pt x="767728" y="241216"/>
                </a:lnTo>
                <a:lnTo>
                  <a:pt x="924728" y="241216"/>
                </a:lnTo>
                <a:lnTo>
                  <a:pt x="896997" y="197089"/>
                </a:lnTo>
                <a:close/>
              </a:path>
              <a:path w="3442970" h="1534160">
                <a:moveTo>
                  <a:pt x="1421945" y="66221"/>
                </a:moveTo>
                <a:lnTo>
                  <a:pt x="1303700" y="66221"/>
                </a:lnTo>
                <a:lnTo>
                  <a:pt x="1303700" y="241216"/>
                </a:lnTo>
                <a:lnTo>
                  <a:pt x="1947459" y="241216"/>
                </a:lnTo>
                <a:lnTo>
                  <a:pt x="1948106" y="228615"/>
                </a:lnTo>
                <a:lnTo>
                  <a:pt x="1507073" y="228615"/>
                </a:lnTo>
                <a:lnTo>
                  <a:pt x="1496027" y="146620"/>
                </a:lnTo>
                <a:lnTo>
                  <a:pt x="1432970" y="146620"/>
                </a:lnTo>
                <a:lnTo>
                  <a:pt x="1421945" y="66221"/>
                </a:lnTo>
                <a:close/>
              </a:path>
              <a:path w="3442970" h="1534160">
                <a:moveTo>
                  <a:pt x="1834960" y="0"/>
                </a:moveTo>
                <a:lnTo>
                  <a:pt x="1595356" y="4746"/>
                </a:lnTo>
                <a:lnTo>
                  <a:pt x="1669438" y="228615"/>
                </a:lnTo>
                <a:lnTo>
                  <a:pt x="1948106" y="228615"/>
                </a:lnTo>
                <a:lnTo>
                  <a:pt x="1953204" y="129293"/>
                </a:lnTo>
                <a:lnTo>
                  <a:pt x="1811311" y="129293"/>
                </a:lnTo>
                <a:lnTo>
                  <a:pt x="1834960" y="0"/>
                </a:lnTo>
                <a:close/>
              </a:path>
              <a:path w="3442970" h="1534160">
                <a:moveTo>
                  <a:pt x="2293716" y="122971"/>
                </a:moveTo>
                <a:lnTo>
                  <a:pt x="2181783" y="160818"/>
                </a:lnTo>
                <a:lnTo>
                  <a:pt x="2380094" y="160818"/>
                </a:lnTo>
                <a:lnTo>
                  <a:pt x="2366219" y="146620"/>
                </a:lnTo>
                <a:lnTo>
                  <a:pt x="2293716" y="122971"/>
                </a:lnTo>
                <a:close/>
              </a:path>
            </a:pathLst>
          </a:custGeom>
          <a:solidFill>
            <a:srgbClr val="625E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74155" y="868228"/>
            <a:ext cx="3554842" cy="22955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ts val="1510"/>
              </a:lnSpc>
            </a:pPr>
            <a:fld id="{95852485-338D-49A7-B0A4-70882CC1BC25}" type="datetime1">
              <a:rPr lang="tr-TR" smtClean="0"/>
              <a:t>03.02.2022</a:t>
            </a:fld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79" rIns="0" bIns="0" rtlCol="0">
            <a:spAutoFit/>
          </a:bodyPr>
          <a:lstStyle/>
          <a:p>
            <a:pPr marL="1377315">
              <a:lnSpc>
                <a:spcPts val="3810"/>
              </a:lnSpc>
            </a:pPr>
            <a:r>
              <a:rPr sz="3200" b="1" dirty="0">
                <a:solidFill>
                  <a:srgbClr val="38555D"/>
                </a:solidFill>
                <a:latin typeface="Tahoma"/>
                <a:cs typeface="Tahoma"/>
              </a:rPr>
              <a:t>Başarılı bir sunum için</a:t>
            </a:r>
            <a:r>
              <a:rPr sz="3200" b="1" spc="-95" dirty="0">
                <a:solidFill>
                  <a:srgbClr val="38555D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38555D"/>
                </a:solidFill>
                <a:latin typeface="Tahoma"/>
                <a:cs typeface="Tahoma"/>
              </a:rPr>
              <a:t>bilmemiz</a:t>
            </a:r>
            <a:endParaRPr sz="3200">
              <a:latin typeface="Tahoma"/>
              <a:cs typeface="Tahoma"/>
            </a:endParaRPr>
          </a:p>
          <a:p>
            <a:pPr marL="1377315">
              <a:lnSpc>
                <a:spcPts val="3810"/>
              </a:lnSpc>
            </a:pPr>
            <a:r>
              <a:rPr sz="3200" b="1" spc="-5" dirty="0">
                <a:solidFill>
                  <a:srgbClr val="38555D"/>
                </a:solidFill>
                <a:latin typeface="Tahoma"/>
                <a:cs typeface="Tahoma"/>
              </a:rPr>
              <a:t>gerekenler</a:t>
            </a:r>
            <a:r>
              <a:rPr sz="3200" b="1" spc="-90" dirty="0">
                <a:solidFill>
                  <a:srgbClr val="38555D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38555D"/>
                </a:solidFill>
                <a:latin typeface="Wingdings"/>
                <a:cs typeface="Wingdings"/>
              </a:rPr>
              <a:t></a:t>
            </a:r>
            <a:endParaRPr sz="3200">
              <a:latin typeface="Wingdings"/>
              <a:cs typeface="Wingding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468106" y="6564172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080808"/>
                </a:solidFill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24000" y="1601622"/>
            <a:ext cx="7263130" cy="403225"/>
          </a:xfrm>
          <a:custGeom>
            <a:avLst/>
            <a:gdLst/>
            <a:ahLst/>
            <a:cxnLst/>
            <a:rect l="l" t="t" r="r" b="b"/>
            <a:pathLst>
              <a:path w="7263130" h="403225">
                <a:moveTo>
                  <a:pt x="0" y="403199"/>
                </a:moveTo>
                <a:lnTo>
                  <a:pt x="7262876" y="403199"/>
                </a:lnTo>
                <a:lnTo>
                  <a:pt x="7262876" y="0"/>
                </a:lnTo>
                <a:lnTo>
                  <a:pt x="0" y="0"/>
                </a:lnTo>
                <a:lnTo>
                  <a:pt x="0" y="403199"/>
                </a:lnTo>
                <a:close/>
              </a:path>
            </a:pathLst>
          </a:custGeom>
          <a:solidFill>
            <a:srgbClr val="79A6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24000" y="1601622"/>
            <a:ext cx="7263130" cy="403225"/>
          </a:xfrm>
          <a:custGeom>
            <a:avLst/>
            <a:gdLst/>
            <a:ahLst/>
            <a:cxnLst/>
            <a:rect l="l" t="t" r="r" b="b"/>
            <a:pathLst>
              <a:path w="7263130" h="403225">
                <a:moveTo>
                  <a:pt x="0" y="403199"/>
                </a:moveTo>
                <a:lnTo>
                  <a:pt x="7262876" y="403199"/>
                </a:lnTo>
                <a:lnTo>
                  <a:pt x="7262876" y="0"/>
                </a:lnTo>
                <a:lnTo>
                  <a:pt x="0" y="0"/>
                </a:lnTo>
                <a:lnTo>
                  <a:pt x="0" y="403199"/>
                </a:lnTo>
                <a:close/>
              </a:path>
            </a:pathLst>
          </a:custGeom>
          <a:ln w="12700">
            <a:solidFill>
              <a:srgbClr val="8A97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33372" y="1321308"/>
            <a:ext cx="5184648" cy="5806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4000" y="2327300"/>
            <a:ext cx="7263130" cy="403225"/>
          </a:xfrm>
          <a:custGeom>
            <a:avLst/>
            <a:gdLst/>
            <a:ahLst/>
            <a:cxnLst/>
            <a:rect l="l" t="t" r="r" b="b"/>
            <a:pathLst>
              <a:path w="7263130" h="403225">
                <a:moveTo>
                  <a:pt x="0" y="403199"/>
                </a:moveTo>
                <a:lnTo>
                  <a:pt x="7262876" y="403199"/>
                </a:lnTo>
                <a:lnTo>
                  <a:pt x="7262876" y="0"/>
                </a:lnTo>
                <a:lnTo>
                  <a:pt x="0" y="0"/>
                </a:lnTo>
                <a:lnTo>
                  <a:pt x="0" y="403199"/>
                </a:lnTo>
                <a:close/>
              </a:path>
            </a:pathLst>
          </a:custGeom>
          <a:solidFill>
            <a:srgbClr val="79A6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24000" y="2327300"/>
            <a:ext cx="7263130" cy="403225"/>
          </a:xfrm>
          <a:custGeom>
            <a:avLst/>
            <a:gdLst/>
            <a:ahLst/>
            <a:cxnLst/>
            <a:rect l="l" t="t" r="r" b="b"/>
            <a:pathLst>
              <a:path w="7263130" h="403225">
                <a:moveTo>
                  <a:pt x="0" y="403199"/>
                </a:moveTo>
                <a:lnTo>
                  <a:pt x="7262876" y="403199"/>
                </a:lnTo>
                <a:lnTo>
                  <a:pt x="7262876" y="0"/>
                </a:lnTo>
                <a:lnTo>
                  <a:pt x="0" y="0"/>
                </a:lnTo>
                <a:lnTo>
                  <a:pt x="0" y="403199"/>
                </a:lnTo>
                <a:close/>
              </a:path>
            </a:pathLst>
          </a:custGeom>
          <a:ln w="12700">
            <a:solidFill>
              <a:srgbClr val="A0AF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24000" y="3053105"/>
            <a:ext cx="7263130" cy="403225"/>
          </a:xfrm>
          <a:custGeom>
            <a:avLst/>
            <a:gdLst/>
            <a:ahLst/>
            <a:cxnLst/>
            <a:rect l="l" t="t" r="r" b="b"/>
            <a:pathLst>
              <a:path w="7263130" h="403225">
                <a:moveTo>
                  <a:pt x="0" y="403199"/>
                </a:moveTo>
                <a:lnTo>
                  <a:pt x="7262876" y="403199"/>
                </a:lnTo>
                <a:lnTo>
                  <a:pt x="7262876" y="0"/>
                </a:lnTo>
                <a:lnTo>
                  <a:pt x="0" y="0"/>
                </a:lnTo>
                <a:lnTo>
                  <a:pt x="0" y="403199"/>
                </a:lnTo>
                <a:close/>
              </a:path>
            </a:pathLst>
          </a:custGeom>
          <a:solidFill>
            <a:srgbClr val="79A6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24000" y="3053105"/>
            <a:ext cx="7263130" cy="403225"/>
          </a:xfrm>
          <a:custGeom>
            <a:avLst/>
            <a:gdLst/>
            <a:ahLst/>
            <a:cxnLst/>
            <a:rect l="l" t="t" r="r" b="b"/>
            <a:pathLst>
              <a:path w="7263130" h="403225">
                <a:moveTo>
                  <a:pt x="0" y="403199"/>
                </a:moveTo>
                <a:lnTo>
                  <a:pt x="7262876" y="403199"/>
                </a:lnTo>
                <a:lnTo>
                  <a:pt x="7262876" y="0"/>
                </a:lnTo>
                <a:lnTo>
                  <a:pt x="0" y="0"/>
                </a:lnTo>
                <a:lnTo>
                  <a:pt x="0" y="403199"/>
                </a:lnTo>
                <a:close/>
              </a:path>
            </a:pathLst>
          </a:custGeom>
          <a:ln w="12700">
            <a:solidFill>
              <a:srgbClr val="B8C5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33372" y="2048255"/>
            <a:ext cx="5184648" cy="1348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524000" y="3778910"/>
            <a:ext cx="7263130" cy="403225"/>
          </a:xfrm>
          <a:custGeom>
            <a:avLst/>
            <a:gdLst/>
            <a:ahLst/>
            <a:cxnLst/>
            <a:rect l="l" t="t" r="r" b="b"/>
            <a:pathLst>
              <a:path w="7263130" h="403225">
                <a:moveTo>
                  <a:pt x="0" y="403199"/>
                </a:moveTo>
                <a:lnTo>
                  <a:pt x="7262876" y="403199"/>
                </a:lnTo>
                <a:lnTo>
                  <a:pt x="7262876" y="0"/>
                </a:lnTo>
                <a:lnTo>
                  <a:pt x="0" y="0"/>
                </a:lnTo>
                <a:lnTo>
                  <a:pt x="0" y="403199"/>
                </a:lnTo>
                <a:close/>
              </a:path>
            </a:pathLst>
          </a:custGeom>
          <a:solidFill>
            <a:srgbClr val="79A6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24000" y="3778910"/>
            <a:ext cx="7263130" cy="403225"/>
          </a:xfrm>
          <a:custGeom>
            <a:avLst/>
            <a:gdLst/>
            <a:ahLst/>
            <a:cxnLst/>
            <a:rect l="l" t="t" r="r" b="b"/>
            <a:pathLst>
              <a:path w="7263130" h="403225">
                <a:moveTo>
                  <a:pt x="0" y="403199"/>
                </a:moveTo>
                <a:lnTo>
                  <a:pt x="7262876" y="403199"/>
                </a:lnTo>
                <a:lnTo>
                  <a:pt x="7262876" y="0"/>
                </a:lnTo>
                <a:lnTo>
                  <a:pt x="0" y="0"/>
                </a:lnTo>
                <a:lnTo>
                  <a:pt x="0" y="403199"/>
                </a:lnTo>
                <a:close/>
              </a:path>
            </a:pathLst>
          </a:custGeom>
          <a:ln w="12700">
            <a:solidFill>
              <a:srgbClr val="D1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833372" y="3502152"/>
            <a:ext cx="5184648" cy="5806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24000" y="4504588"/>
            <a:ext cx="7263130" cy="403225"/>
          </a:xfrm>
          <a:custGeom>
            <a:avLst/>
            <a:gdLst/>
            <a:ahLst/>
            <a:cxnLst/>
            <a:rect l="l" t="t" r="r" b="b"/>
            <a:pathLst>
              <a:path w="7263130" h="403225">
                <a:moveTo>
                  <a:pt x="0" y="403199"/>
                </a:moveTo>
                <a:lnTo>
                  <a:pt x="7262876" y="403199"/>
                </a:lnTo>
                <a:lnTo>
                  <a:pt x="7262876" y="0"/>
                </a:lnTo>
                <a:lnTo>
                  <a:pt x="0" y="0"/>
                </a:lnTo>
                <a:lnTo>
                  <a:pt x="0" y="403199"/>
                </a:lnTo>
                <a:close/>
              </a:path>
            </a:pathLst>
          </a:custGeom>
          <a:solidFill>
            <a:srgbClr val="79A6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524000" y="4504588"/>
            <a:ext cx="7263130" cy="403225"/>
          </a:xfrm>
          <a:custGeom>
            <a:avLst/>
            <a:gdLst/>
            <a:ahLst/>
            <a:cxnLst/>
            <a:rect l="l" t="t" r="r" b="b"/>
            <a:pathLst>
              <a:path w="7263130" h="403225">
                <a:moveTo>
                  <a:pt x="0" y="403199"/>
                </a:moveTo>
                <a:lnTo>
                  <a:pt x="7262876" y="403199"/>
                </a:lnTo>
                <a:lnTo>
                  <a:pt x="7262876" y="0"/>
                </a:lnTo>
                <a:lnTo>
                  <a:pt x="0" y="0"/>
                </a:lnTo>
                <a:lnTo>
                  <a:pt x="0" y="403199"/>
                </a:lnTo>
                <a:close/>
              </a:path>
            </a:pathLst>
          </a:custGeom>
          <a:ln w="12700">
            <a:solidFill>
              <a:srgbClr val="D1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833372" y="4224528"/>
            <a:ext cx="5184648" cy="5852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24000" y="5230393"/>
            <a:ext cx="7263130" cy="403225"/>
          </a:xfrm>
          <a:custGeom>
            <a:avLst/>
            <a:gdLst/>
            <a:ahLst/>
            <a:cxnLst/>
            <a:rect l="l" t="t" r="r" b="b"/>
            <a:pathLst>
              <a:path w="7263130" h="403225">
                <a:moveTo>
                  <a:pt x="0" y="403199"/>
                </a:moveTo>
                <a:lnTo>
                  <a:pt x="7262876" y="403199"/>
                </a:lnTo>
                <a:lnTo>
                  <a:pt x="7262876" y="0"/>
                </a:lnTo>
                <a:lnTo>
                  <a:pt x="0" y="0"/>
                </a:lnTo>
                <a:lnTo>
                  <a:pt x="0" y="403199"/>
                </a:lnTo>
                <a:close/>
              </a:path>
            </a:pathLst>
          </a:custGeom>
          <a:solidFill>
            <a:srgbClr val="79A6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524000" y="5230393"/>
            <a:ext cx="7263130" cy="403225"/>
          </a:xfrm>
          <a:custGeom>
            <a:avLst/>
            <a:gdLst/>
            <a:ahLst/>
            <a:cxnLst/>
            <a:rect l="l" t="t" r="r" b="b"/>
            <a:pathLst>
              <a:path w="7263130" h="403225">
                <a:moveTo>
                  <a:pt x="0" y="403199"/>
                </a:moveTo>
                <a:lnTo>
                  <a:pt x="7262876" y="403199"/>
                </a:lnTo>
                <a:lnTo>
                  <a:pt x="7262876" y="0"/>
                </a:lnTo>
                <a:lnTo>
                  <a:pt x="0" y="0"/>
                </a:lnTo>
                <a:lnTo>
                  <a:pt x="0" y="403199"/>
                </a:lnTo>
                <a:close/>
              </a:path>
            </a:pathLst>
          </a:custGeom>
          <a:ln w="12700">
            <a:solidFill>
              <a:srgbClr val="B8C5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833372" y="4951476"/>
            <a:ext cx="5184648" cy="5806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524000" y="5956160"/>
            <a:ext cx="7263130" cy="403225"/>
          </a:xfrm>
          <a:custGeom>
            <a:avLst/>
            <a:gdLst/>
            <a:ahLst/>
            <a:cxnLst/>
            <a:rect l="l" t="t" r="r" b="b"/>
            <a:pathLst>
              <a:path w="7263130" h="403225">
                <a:moveTo>
                  <a:pt x="0" y="403199"/>
                </a:moveTo>
                <a:lnTo>
                  <a:pt x="7262876" y="403199"/>
                </a:lnTo>
                <a:lnTo>
                  <a:pt x="7262876" y="0"/>
                </a:lnTo>
                <a:lnTo>
                  <a:pt x="0" y="0"/>
                </a:lnTo>
                <a:lnTo>
                  <a:pt x="0" y="403199"/>
                </a:lnTo>
                <a:close/>
              </a:path>
            </a:pathLst>
          </a:custGeom>
          <a:solidFill>
            <a:srgbClr val="79A6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524000" y="5956160"/>
            <a:ext cx="7263130" cy="403225"/>
          </a:xfrm>
          <a:custGeom>
            <a:avLst/>
            <a:gdLst/>
            <a:ahLst/>
            <a:cxnLst/>
            <a:rect l="l" t="t" r="r" b="b"/>
            <a:pathLst>
              <a:path w="7263130" h="403225">
                <a:moveTo>
                  <a:pt x="0" y="403199"/>
                </a:moveTo>
                <a:lnTo>
                  <a:pt x="7262876" y="403199"/>
                </a:lnTo>
                <a:lnTo>
                  <a:pt x="7262876" y="0"/>
                </a:lnTo>
                <a:lnTo>
                  <a:pt x="0" y="0"/>
                </a:lnTo>
                <a:lnTo>
                  <a:pt x="0" y="403199"/>
                </a:lnTo>
                <a:close/>
              </a:path>
            </a:pathLst>
          </a:custGeom>
          <a:ln w="12700">
            <a:solidFill>
              <a:srgbClr val="A0AF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833372" y="5678423"/>
            <a:ext cx="5184648" cy="5806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090166" y="1421257"/>
            <a:ext cx="4534535" cy="4681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100" b="1" i="1" spc="-75" dirty="0">
                <a:solidFill>
                  <a:srgbClr val="38555D"/>
                </a:solidFill>
                <a:latin typeface="Tahoma"/>
                <a:cs typeface="Tahoma"/>
              </a:rPr>
              <a:t>Sunum</a:t>
            </a:r>
            <a:endParaRPr sz="2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100" b="1" i="1" spc="-60" dirty="0">
                <a:solidFill>
                  <a:srgbClr val="38555D"/>
                </a:solidFill>
                <a:latin typeface="Tahoma"/>
                <a:cs typeface="Tahoma"/>
              </a:rPr>
              <a:t>Hayatımızda Sunumların</a:t>
            </a:r>
            <a:r>
              <a:rPr sz="2100" b="1" i="1" spc="-55" dirty="0">
                <a:solidFill>
                  <a:srgbClr val="38555D"/>
                </a:solidFill>
                <a:latin typeface="Tahoma"/>
                <a:cs typeface="Tahoma"/>
              </a:rPr>
              <a:t> Yeri</a:t>
            </a:r>
            <a:endParaRPr sz="2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150">
              <a:latin typeface="Times New Roman"/>
              <a:cs typeface="Times New Roman"/>
            </a:endParaRPr>
          </a:p>
          <a:p>
            <a:pPr marL="12700" marR="440690">
              <a:lnSpc>
                <a:spcPts val="2170"/>
              </a:lnSpc>
            </a:pPr>
            <a:r>
              <a:rPr sz="2100" b="1" i="1" spc="-70" dirty="0">
                <a:solidFill>
                  <a:srgbClr val="38555D"/>
                </a:solidFill>
                <a:latin typeface="Tahoma"/>
                <a:cs typeface="Tahoma"/>
              </a:rPr>
              <a:t>Sunum </a:t>
            </a:r>
            <a:r>
              <a:rPr sz="2100" b="1" i="1" spc="-60" dirty="0">
                <a:solidFill>
                  <a:srgbClr val="38555D"/>
                </a:solidFill>
                <a:latin typeface="Tahoma"/>
                <a:cs typeface="Tahoma"/>
              </a:rPr>
              <a:t>Hazırlamadan </a:t>
            </a:r>
            <a:r>
              <a:rPr sz="2100" b="1" i="1" spc="-55" dirty="0">
                <a:solidFill>
                  <a:srgbClr val="38555D"/>
                </a:solidFill>
                <a:latin typeface="Tahoma"/>
                <a:cs typeface="Tahoma"/>
              </a:rPr>
              <a:t>Sorulması  </a:t>
            </a:r>
            <a:r>
              <a:rPr sz="2100" b="1" i="1" spc="-65" dirty="0">
                <a:solidFill>
                  <a:srgbClr val="38555D"/>
                </a:solidFill>
                <a:latin typeface="Tahoma"/>
                <a:cs typeface="Tahoma"/>
              </a:rPr>
              <a:t>Gereken</a:t>
            </a:r>
            <a:r>
              <a:rPr sz="2100" b="1" i="1" spc="-120" dirty="0">
                <a:solidFill>
                  <a:srgbClr val="38555D"/>
                </a:solidFill>
                <a:latin typeface="Tahoma"/>
                <a:cs typeface="Tahoma"/>
              </a:rPr>
              <a:t> </a:t>
            </a:r>
            <a:r>
              <a:rPr sz="2100" b="1" i="1" spc="-55" dirty="0">
                <a:solidFill>
                  <a:srgbClr val="38555D"/>
                </a:solidFill>
                <a:latin typeface="Tahoma"/>
                <a:cs typeface="Tahoma"/>
              </a:rPr>
              <a:t>Sorular</a:t>
            </a:r>
            <a:endParaRPr sz="2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100" b="1" i="1" spc="-60" dirty="0">
                <a:solidFill>
                  <a:srgbClr val="38555D"/>
                </a:solidFill>
                <a:latin typeface="Tahoma"/>
                <a:cs typeface="Tahoma"/>
              </a:rPr>
              <a:t>Kötü </a:t>
            </a:r>
            <a:r>
              <a:rPr sz="2100" b="1" i="1" spc="-45" dirty="0">
                <a:solidFill>
                  <a:srgbClr val="38555D"/>
                </a:solidFill>
                <a:latin typeface="Tahoma"/>
                <a:cs typeface="Tahoma"/>
              </a:rPr>
              <a:t>bir </a:t>
            </a:r>
            <a:r>
              <a:rPr sz="2100" b="1" i="1" spc="-70" dirty="0">
                <a:solidFill>
                  <a:srgbClr val="38555D"/>
                </a:solidFill>
                <a:latin typeface="Tahoma"/>
                <a:cs typeface="Tahoma"/>
              </a:rPr>
              <a:t>Sunum </a:t>
            </a:r>
            <a:r>
              <a:rPr sz="2100" b="1" i="1" spc="-50" dirty="0">
                <a:solidFill>
                  <a:srgbClr val="38555D"/>
                </a:solidFill>
                <a:latin typeface="Tahoma"/>
                <a:cs typeface="Tahoma"/>
              </a:rPr>
              <a:t>Nasıl </a:t>
            </a:r>
            <a:r>
              <a:rPr sz="2100" b="1" i="1" spc="-60" dirty="0">
                <a:solidFill>
                  <a:srgbClr val="38555D"/>
                </a:solidFill>
                <a:latin typeface="Tahoma"/>
                <a:cs typeface="Tahoma"/>
              </a:rPr>
              <a:t>Ortaya</a:t>
            </a:r>
            <a:r>
              <a:rPr sz="2100" b="1" i="1" spc="-20" dirty="0">
                <a:solidFill>
                  <a:srgbClr val="38555D"/>
                </a:solidFill>
                <a:latin typeface="Tahoma"/>
                <a:cs typeface="Tahoma"/>
              </a:rPr>
              <a:t> </a:t>
            </a:r>
            <a:r>
              <a:rPr sz="2100" b="1" i="1" spc="-55" dirty="0">
                <a:solidFill>
                  <a:srgbClr val="38555D"/>
                </a:solidFill>
                <a:latin typeface="Tahoma"/>
                <a:cs typeface="Tahoma"/>
              </a:rPr>
              <a:t>Çıkar?</a:t>
            </a:r>
            <a:endParaRPr sz="2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38555D"/>
                </a:solidFill>
                <a:latin typeface="Tahoma"/>
                <a:cs typeface="Tahoma"/>
              </a:rPr>
              <a:t>Sunum Hazırlama</a:t>
            </a:r>
            <a:r>
              <a:rPr sz="2000" b="1" spc="-125" dirty="0">
                <a:solidFill>
                  <a:srgbClr val="38555D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38555D"/>
                </a:solidFill>
                <a:latin typeface="Tahoma"/>
                <a:cs typeface="Tahoma"/>
              </a:rPr>
              <a:t>Aşamalar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100" b="1" i="1" spc="-50" dirty="0">
                <a:solidFill>
                  <a:srgbClr val="38555D"/>
                </a:solidFill>
                <a:latin typeface="Tahoma"/>
                <a:cs typeface="Tahoma"/>
              </a:rPr>
              <a:t>Slayt </a:t>
            </a:r>
            <a:r>
              <a:rPr sz="2100" b="1" i="1" spc="-60" dirty="0">
                <a:solidFill>
                  <a:srgbClr val="38555D"/>
                </a:solidFill>
                <a:latin typeface="Tahoma"/>
                <a:cs typeface="Tahoma"/>
              </a:rPr>
              <a:t>Hazırlama</a:t>
            </a:r>
            <a:r>
              <a:rPr sz="2100" b="1" i="1" spc="-95" dirty="0">
                <a:solidFill>
                  <a:srgbClr val="38555D"/>
                </a:solidFill>
                <a:latin typeface="Tahoma"/>
                <a:cs typeface="Tahoma"/>
              </a:rPr>
              <a:t> </a:t>
            </a:r>
            <a:r>
              <a:rPr sz="2100" b="1" i="1" spc="-50" dirty="0">
                <a:solidFill>
                  <a:srgbClr val="38555D"/>
                </a:solidFill>
                <a:latin typeface="Tahoma"/>
                <a:cs typeface="Tahoma"/>
              </a:rPr>
              <a:t>Teknikleri</a:t>
            </a:r>
            <a:endParaRPr sz="2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100" b="1" i="1" spc="-45" dirty="0">
                <a:solidFill>
                  <a:srgbClr val="38555D"/>
                </a:solidFill>
                <a:latin typeface="Tahoma"/>
                <a:cs typeface="Tahoma"/>
              </a:rPr>
              <a:t>Etkili </a:t>
            </a:r>
            <a:r>
              <a:rPr sz="2100" b="1" i="1" spc="-70" dirty="0">
                <a:solidFill>
                  <a:srgbClr val="38555D"/>
                </a:solidFill>
                <a:latin typeface="Tahoma"/>
                <a:cs typeface="Tahoma"/>
              </a:rPr>
              <a:t>Sunum </a:t>
            </a:r>
            <a:r>
              <a:rPr sz="2100" b="1" i="1" spc="-50" dirty="0">
                <a:solidFill>
                  <a:srgbClr val="38555D"/>
                </a:solidFill>
                <a:latin typeface="Tahoma"/>
                <a:cs typeface="Tahoma"/>
              </a:rPr>
              <a:t>İçerisindeki</a:t>
            </a:r>
            <a:r>
              <a:rPr sz="2100" b="1" i="1" spc="-35" dirty="0">
                <a:solidFill>
                  <a:srgbClr val="38555D"/>
                </a:solidFill>
                <a:latin typeface="Tahoma"/>
                <a:cs typeface="Tahoma"/>
              </a:rPr>
              <a:t> </a:t>
            </a:r>
            <a:r>
              <a:rPr sz="2100" b="1" i="1" spc="-60" dirty="0">
                <a:solidFill>
                  <a:srgbClr val="38555D"/>
                </a:solidFill>
                <a:latin typeface="Tahoma"/>
                <a:cs typeface="Tahoma"/>
              </a:rPr>
              <a:t>Bölümler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274432" y="2428875"/>
            <a:ext cx="1369568" cy="288366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286750" y="6072200"/>
            <a:ext cx="357505" cy="214629"/>
          </a:xfrm>
          <a:custGeom>
            <a:avLst/>
            <a:gdLst/>
            <a:ahLst/>
            <a:cxnLst/>
            <a:rect l="l" t="t" r="r" b="b"/>
            <a:pathLst>
              <a:path w="357504" h="214629">
                <a:moveTo>
                  <a:pt x="107188" y="0"/>
                </a:moveTo>
                <a:lnTo>
                  <a:pt x="0" y="107162"/>
                </a:lnTo>
                <a:lnTo>
                  <a:pt x="107188" y="214325"/>
                </a:lnTo>
                <a:lnTo>
                  <a:pt x="107188" y="160743"/>
                </a:lnTo>
                <a:lnTo>
                  <a:pt x="357250" y="160743"/>
                </a:lnTo>
                <a:lnTo>
                  <a:pt x="357250" y="53581"/>
                </a:lnTo>
                <a:lnTo>
                  <a:pt x="107188" y="53581"/>
                </a:lnTo>
                <a:lnTo>
                  <a:pt x="107188" y="0"/>
                </a:lnTo>
                <a:close/>
              </a:path>
            </a:pathLst>
          </a:custGeom>
          <a:solidFill>
            <a:srgbClr val="9179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286750" y="6072200"/>
            <a:ext cx="357505" cy="214629"/>
          </a:xfrm>
          <a:custGeom>
            <a:avLst/>
            <a:gdLst/>
            <a:ahLst/>
            <a:cxnLst/>
            <a:rect l="l" t="t" r="r" b="b"/>
            <a:pathLst>
              <a:path w="357504" h="214629">
                <a:moveTo>
                  <a:pt x="0" y="107162"/>
                </a:moveTo>
                <a:lnTo>
                  <a:pt x="107188" y="0"/>
                </a:lnTo>
                <a:lnTo>
                  <a:pt x="107188" y="53581"/>
                </a:lnTo>
                <a:lnTo>
                  <a:pt x="357250" y="53581"/>
                </a:lnTo>
                <a:lnTo>
                  <a:pt x="357250" y="160743"/>
                </a:lnTo>
                <a:lnTo>
                  <a:pt x="107188" y="160743"/>
                </a:lnTo>
                <a:lnTo>
                  <a:pt x="107188" y="214325"/>
                </a:lnTo>
                <a:lnTo>
                  <a:pt x="0" y="107162"/>
                </a:lnTo>
                <a:close/>
              </a:path>
            </a:pathLst>
          </a:custGeom>
          <a:ln w="12700">
            <a:solidFill>
              <a:srgbClr val="08080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ts val="1510"/>
              </a:lnSpc>
            </a:pPr>
            <a:fld id="{774181FD-27F6-403C-BE99-766FF7199003}" type="datetime1">
              <a:rPr lang="tr-TR" smtClean="0"/>
              <a:t>03.02.2022</a:t>
            </a:fld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Sunum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2994" y="1338834"/>
            <a:ext cx="6824345" cy="1463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</a:pP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Bir mesajı iletmek amacıyla  gerçekleştirilen sözlü ve/veya</a:t>
            </a:r>
            <a:r>
              <a:rPr sz="3200" spc="-4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görsel  iletişimdir.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27166" y="2839339"/>
            <a:ext cx="3098317" cy="24711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03349" y="3216948"/>
            <a:ext cx="3116376" cy="26088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DBE97327-81F2-4CD5-8490-F00B8543493C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6285" rIns="0" bIns="0" rtlCol="0">
            <a:spAutoFit/>
          </a:bodyPr>
          <a:lstStyle/>
          <a:p>
            <a:pPr marL="1377315">
              <a:lnSpc>
                <a:spcPts val="4315"/>
              </a:lnSpc>
            </a:pPr>
            <a:r>
              <a:rPr sz="3600" b="1" dirty="0">
                <a:latin typeface="Tahoma"/>
                <a:cs typeface="Tahoma"/>
              </a:rPr>
              <a:t>Hayatımızda Sunumların</a:t>
            </a:r>
            <a:r>
              <a:rPr sz="3600" b="1" spc="-155" dirty="0">
                <a:latin typeface="Tahoma"/>
                <a:cs typeface="Tahoma"/>
              </a:rPr>
              <a:t> </a:t>
            </a:r>
            <a:r>
              <a:rPr sz="3600" b="1" dirty="0">
                <a:latin typeface="Tahoma"/>
                <a:cs typeface="Tahoma"/>
              </a:rPr>
              <a:t>Yeri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2994" y="1924430"/>
            <a:ext cx="4458970" cy="41490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Eğitimin her</a:t>
            </a:r>
            <a:r>
              <a:rPr sz="3200" spc="-4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düzeyinde</a:t>
            </a:r>
            <a:endParaRPr sz="32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İlköğretim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Lise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Üniversite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Mesleki</a:t>
            </a:r>
            <a:r>
              <a:rPr sz="3200" spc="-9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hayatta</a:t>
            </a:r>
            <a:endParaRPr sz="32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8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Özel</a:t>
            </a:r>
            <a:r>
              <a:rPr sz="2800" spc="-7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sektör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Kamu</a:t>
            </a:r>
            <a:r>
              <a:rPr sz="2800" spc="-6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kurumları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Akademik</a:t>
            </a:r>
            <a:r>
              <a:rPr sz="2800" spc="-7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hayat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15000" y="2786049"/>
            <a:ext cx="2995676" cy="28033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23D6445D-49A1-4317-AEDC-0BE31BD6C904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821" rIns="0" bIns="0" rtlCol="0">
            <a:spAutoFit/>
          </a:bodyPr>
          <a:lstStyle/>
          <a:p>
            <a:pPr marL="1377315">
              <a:lnSpc>
                <a:spcPts val="4785"/>
              </a:lnSpc>
            </a:pPr>
            <a:r>
              <a:rPr sz="4000" b="1" spc="-5" dirty="0">
                <a:latin typeface="Tahoma"/>
                <a:cs typeface="Tahoma"/>
              </a:rPr>
              <a:t>Etkili</a:t>
            </a:r>
            <a:r>
              <a:rPr sz="4000" b="1" spc="-60" dirty="0">
                <a:latin typeface="Tahoma"/>
                <a:cs typeface="Tahoma"/>
              </a:rPr>
              <a:t> </a:t>
            </a:r>
            <a:r>
              <a:rPr sz="4000" b="1" spc="-10" dirty="0">
                <a:latin typeface="Tahoma"/>
                <a:cs typeface="Tahoma"/>
              </a:rPr>
              <a:t>sunum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2994" y="1483614"/>
            <a:ext cx="6743065" cy="3611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spc="-5" dirty="0">
                <a:solidFill>
                  <a:srgbClr val="080808"/>
                </a:solidFill>
                <a:latin typeface="Tahoma"/>
                <a:cs typeface="Tahoma"/>
              </a:rPr>
              <a:t>Basit</a:t>
            </a:r>
            <a:r>
              <a:rPr sz="3200" spc="-8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olsun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69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spc="-5" dirty="0">
                <a:solidFill>
                  <a:srgbClr val="080808"/>
                </a:solidFill>
                <a:latin typeface="Tahoma"/>
                <a:cs typeface="Tahoma"/>
              </a:rPr>
              <a:t>Net</a:t>
            </a:r>
            <a:r>
              <a:rPr sz="3200" spc="-8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olsun</a:t>
            </a:r>
            <a:endParaRPr sz="3200">
              <a:latin typeface="Tahoma"/>
              <a:cs typeface="Tahoma"/>
            </a:endParaRPr>
          </a:p>
          <a:p>
            <a:pPr marL="355600" marR="5080" indent="-342900">
              <a:lnSpc>
                <a:spcPct val="150000"/>
              </a:lnSpc>
              <a:spcBef>
                <a:spcPts val="7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Teknoloji sunumun içeriğini  bastırmasın – Sunumun kalitesi</a:t>
            </a:r>
            <a:r>
              <a:rPr sz="3200" spc="-6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öne  çıksın kullanılan teknolojiler</a:t>
            </a:r>
            <a:r>
              <a:rPr sz="3200" spc="-3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değil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7EB84038-AD18-48E6-A705-CEA1E320D779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7273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sz="3200" b="1" dirty="0">
                <a:latin typeface="Tahoma"/>
                <a:cs typeface="Tahoma"/>
              </a:rPr>
              <a:t>Kötü bir sunum nasıl ortaya</a:t>
            </a:r>
            <a:r>
              <a:rPr sz="3200" b="1" spc="-125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çıkar?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635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1271270" algn="l"/>
              </a:tabLst>
            </a:pPr>
            <a:r>
              <a:rPr sz="3200" dirty="0"/>
              <a:t>Sunumdan önceki yetersiz</a:t>
            </a:r>
            <a:r>
              <a:rPr sz="3200" spc="-60" dirty="0"/>
              <a:t> </a:t>
            </a:r>
            <a:r>
              <a:rPr sz="3200" dirty="0"/>
              <a:t>hazırlık</a:t>
            </a:r>
            <a:endParaRPr sz="3200"/>
          </a:p>
          <a:p>
            <a:pPr marL="1671320" marR="516255" lvl="1" indent="-286385">
              <a:lnSpc>
                <a:spcPct val="100000"/>
              </a:lnSpc>
              <a:spcBef>
                <a:spcPts val="6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1672589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Sunum öncesinde hiç araştırma  yapmamak ya da yetersiz araştırma  </a:t>
            </a:r>
            <a:r>
              <a:rPr sz="2800" spc="-10" dirty="0">
                <a:solidFill>
                  <a:srgbClr val="080808"/>
                </a:solidFill>
                <a:latin typeface="Tahoma"/>
                <a:cs typeface="Tahoma"/>
              </a:rPr>
              <a:t>yapmak.</a:t>
            </a:r>
            <a:endParaRPr sz="2800">
              <a:latin typeface="Tahoma"/>
              <a:cs typeface="Tahoma"/>
            </a:endParaRPr>
          </a:p>
          <a:p>
            <a:pPr marL="1671320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1672589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Dinleyicileri</a:t>
            </a:r>
            <a:r>
              <a:rPr sz="2800" spc="-4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tanımamak.</a:t>
            </a:r>
            <a:endParaRPr sz="2800">
              <a:latin typeface="Tahoma"/>
              <a:cs typeface="Tahoma"/>
            </a:endParaRPr>
          </a:p>
          <a:p>
            <a:pPr marL="1671320" marR="5080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1672589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Ortamı araştırmamak ya da sunum için  uyumlu hale</a:t>
            </a:r>
            <a:r>
              <a:rPr sz="2800" spc="-6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getirmemek.</a:t>
            </a:r>
            <a:endParaRPr sz="2800">
              <a:latin typeface="Tahoma"/>
              <a:cs typeface="Tahoma"/>
            </a:endParaRPr>
          </a:p>
          <a:p>
            <a:pPr marL="1671320" lvl="1" indent="-286385">
              <a:lnSpc>
                <a:spcPct val="100000"/>
              </a:lnSpc>
              <a:spcBef>
                <a:spcPts val="6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1672589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Sunum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öncesi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hiç deneme</a:t>
            </a:r>
            <a:r>
              <a:rPr sz="2800" spc="-2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yapmamak.</a:t>
            </a:r>
            <a:endParaRPr sz="2800">
              <a:latin typeface="Tahoma"/>
              <a:cs typeface="Tahoma"/>
            </a:endParaRPr>
          </a:p>
          <a:p>
            <a:pPr marL="1671320" marR="941069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1672589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Konu hakkında yeterli bilgi sahibi  olmamak.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ts val="1510"/>
              </a:lnSpc>
            </a:pPr>
            <a:fld id="{0A877D90-2AE4-4B98-88F9-D071D03C28AF}" type="datetime1">
              <a:rPr lang="tr-TR" smtClean="0"/>
              <a:t>03.02.2022</a:t>
            </a:fld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7273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sz="3200" b="1" dirty="0">
                <a:latin typeface="Tahoma"/>
                <a:cs typeface="Tahoma"/>
              </a:rPr>
              <a:t>Kötü bir sunum nasıl ortaya</a:t>
            </a:r>
            <a:r>
              <a:rPr sz="3200" b="1" spc="-125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çıkar?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2994" y="1338834"/>
            <a:ext cx="6952615" cy="3735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Sunum</a:t>
            </a:r>
            <a:r>
              <a:rPr sz="3200" spc="-7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başlangıcında</a:t>
            </a:r>
            <a:endParaRPr sz="32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Sunum başlangıcında</a:t>
            </a:r>
            <a:r>
              <a:rPr sz="2800" spc="-1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kendini</a:t>
            </a:r>
            <a:endParaRPr sz="28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tanıtmamak.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Giriş kısmı yapmadan doğrudan</a:t>
            </a:r>
            <a:r>
              <a:rPr sz="2800" spc="9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konuya</a:t>
            </a:r>
            <a:endParaRPr sz="28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girmek.</a:t>
            </a:r>
            <a:endParaRPr sz="2800">
              <a:latin typeface="Tahoma"/>
              <a:cs typeface="Tahoma"/>
            </a:endParaRPr>
          </a:p>
          <a:p>
            <a:pPr marL="756285" marR="180340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Girişte konuyla alakasız, içeriği ortama  ve dinleyicilere uymayan hikaye </a:t>
            </a:r>
            <a:r>
              <a:rPr sz="2800" spc="-10" dirty="0">
                <a:solidFill>
                  <a:srgbClr val="080808"/>
                </a:solidFill>
                <a:latin typeface="Tahoma"/>
                <a:cs typeface="Tahoma"/>
              </a:rPr>
              <a:t>ve 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örneklerle giriş</a:t>
            </a:r>
            <a:r>
              <a:rPr sz="2800" spc="-1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yapmak.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4284967C-1B37-42B6-847F-50F538DB3472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7273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sz="3200" b="1" dirty="0">
                <a:latin typeface="Tahoma"/>
                <a:cs typeface="Tahoma"/>
              </a:rPr>
              <a:t>Kötü bir sunum nasıl ortaya</a:t>
            </a:r>
            <a:r>
              <a:rPr sz="3200" b="1" spc="-125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çıkar?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07616" y="1338834"/>
            <a:ext cx="6852284" cy="5015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Sunum</a:t>
            </a:r>
            <a:r>
              <a:rPr sz="3200" spc="-8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esnasında</a:t>
            </a:r>
            <a:endParaRPr sz="3200">
              <a:latin typeface="Tahoma"/>
              <a:cs typeface="Tahoma"/>
            </a:endParaRPr>
          </a:p>
          <a:p>
            <a:pPr marL="802005" lvl="1" indent="-332105">
              <a:lnSpc>
                <a:spcPct val="100000"/>
              </a:lnSpc>
              <a:spcBef>
                <a:spcPts val="6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Tek düze ve sıkıcı bir tonda</a:t>
            </a:r>
            <a:r>
              <a:rPr sz="2800" spc="7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konuşmak.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10" dirty="0">
                <a:solidFill>
                  <a:srgbClr val="080808"/>
                </a:solidFill>
                <a:latin typeface="Tahoma"/>
                <a:cs typeface="Tahoma"/>
              </a:rPr>
              <a:t>Slaytlardan</a:t>
            </a:r>
            <a:r>
              <a:rPr sz="2800" spc="1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okumak.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Dinleyicilere arkasını</a:t>
            </a:r>
            <a:r>
              <a:rPr sz="2800" spc="3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dönmek.</a:t>
            </a:r>
            <a:endParaRPr sz="2800">
              <a:latin typeface="Tahoma"/>
              <a:cs typeface="Tahoma"/>
            </a:endParaRPr>
          </a:p>
          <a:p>
            <a:pPr marL="802005" marR="1582420" lvl="1" indent="-332105">
              <a:lnSpc>
                <a:spcPct val="12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Ezberden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çok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hızlı bir şekilde  anlatım</a:t>
            </a:r>
            <a:r>
              <a:rPr sz="2800" spc="-5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yapmak.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Seyircilerle göz kontağı</a:t>
            </a:r>
            <a:r>
              <a:rPr sz="2800" spc="5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kurmamak.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Vücut dilini uygunsuz</a:t>
            </a:r>
            <a:r>
              <a:rPr sz="2800" spc="2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kullanmak.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Dinleyicilerin dikkatini</a:t>
            </a:r>
            <a:r>
              <a:rPr sz="2800" spc="4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dağıtacak</a:t>
            </a:r>
            <a:endParaRPr sz="28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rahatsızlık verecek hareketler</a:t>
            </a:r>
            <a:r>
              <a:rPr sz="2800" spc="8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yapmak.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95251" y="2516329"/>
            <a:ext cx="2237191" cy="20255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ts val="1510"/>
              </a:lnSpc>
            </a:pPr>
            <a:fld id="{89F852AD-CAB9-4E69-8429-E00EDC669D22}" type="datetime1">
              <a:rPr lang="tr-TR" smtClean="0"/>
              <a:t>03.02.2022</a:t>
            </a:fld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7273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sz="3200" b="1" dirty="0">
                <a:latin typeface="Tahoma"/>
                <a:cs typeface="Tahoma"/>
              </a:rPr>
              <a:t>Kötü bir sunum nasıl ortaya</a:t>
            </a:r>
            <a:r>
              <a:rPr sz="3200" b="1" spc="-125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çıkar?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2994" y="1338834"/>
            <a:ext cx="6852920" cy="5100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Sunum esnasında</a:t>
            </a:r>
            <a:r>
              <a:rPr sz="3200" spc="-8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(devam)</a:t>
            </a:r>
            <a:endParaRPr sz="3200">
              <a:latin typeface="Tahoma"/>
              <a:cs typeface="Tahoma"/>
            </a:endParaRPr>
          </a:p>
          <a:p>
            <a:pPr marL="756285" marR="452755" lvl="1" indent="-286385">
              <a:lnSpc>
                <a:spcPct val="100000"/>
              </a:lnSpc>
              <a:spcBef>
                <a:spcPts val="6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Aktarım esnasında ya da sonrasında  dinleyicilerden soru ve geri bildirim  almamak.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Tamamen teorik bilgiler verirken</a:t>
            </a:r>
            <a:r>
              <a:rPr sz="2800" spc="3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pratik</a:t>
            </a:r>
            <a:endParaRPr sz="28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hayata ilişkin örnekler</a:t>
            </a:r>
            <a:r>
              <a:rPr sz="2800" spc="5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vermemek.</a:t>
            </a:r>
            <a:endParaRPr sz="2800">
              <a:latin typeface="Tahoma"/>
              <a:cs typeface="Tahoma"/>
            </a:endParaRPr>
          </a:p>
          <a:p>
            <a:pPr marL="756285" marR="506095" lvl="1" indent="-286385" algn="just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10" dirty="0">
                <a:solidFill>
                  <a:srgbClr val="080808"/>
                </a:solidFill>
                <a:latin typeface="Tahoma"/>
                <a:cs typeface="Tahoma"/>
              </a:rPr>
              <a:t>Dinleyicilerin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ilgisini </a:t>
            </a:r>
            <a:r>
              <a:rPr sz="2800" spc="-10" dirty="0">
                <a:solidFill>
                  <a:srgbClr val="080808"/>
                </a:solidFill>
                <a:latin typeface="Tahoma"/>
                <a:cs typeface="Tahoma"/>
              </a:rPr>
              <a:t>takip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etmemek,  sadece anlatım yaparak bitirmek ve  gitmek.</a:t>
            </a:r>
            <a:endParaRPr sz="2800">
              <a:latin typeface="Tahoma"/>
              <a:cs typeface="Tahoma"/>
            </a:endParaRPr>
          </a:p>
          <a:p>
            <a:pPr marL="756285" marR="394970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Sunum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için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bir kapanış ve özet kısmı  </a:t>
            </a:r>
            <a:r>
              <a:rPr sz="2800" spc="-10" dirty="0">
                <a:solidFill>
                  <a:srgbClr val="080808"/>
                </a:solidFill>
                <a:latin typeface="Tahoma"/>
                <a:cs typeface="Tahoma"/>
              </a:rPr>
              <a:t>yapmamak.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8063FACB-D338-4819-BFEB-6272A6E25970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6285" rIns="0" bIns="0" rtlCol="0">
            <a:spAutoFit/>
          </a:bodyPr>
          <a:lstStyle/>
          <a:p>
            <a:pPr marL="1377315">
              <a:lnSpc>
                <a:spcPts val="4315"/>
              </a:lnSpc>
            </a:pPr>
            <a:r>
              <a:rPr sz="3600" b="1" dirty="0">
                <a:latin typeface="Tahoma"/>
                <a:cs typeface="Tahoma"/>
              </a:rPr>
              <a:t>Sunum Hazırlama</a:t>
            </a:r>
            <a:r>
              <a:rPr sz="3600" b="1" spc="-145" dirty="0">
                <a:latin typeface="Tahoma"/>
                <a:cs typeface="Tahoma"/>
              </a:rPr>
              <a:t> </a:t>
            </a:r>
            <a:r>
              <a:rPr sz="3600" b="1" dirty="0">
                <a:latin typeface="Tahoma"/>
                <a:cs typeface="Tahoma"/>
              </a:rPr>
              <a:t>Aşamaları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2994" y="1483614"/>
            <a:ext cx="5513705" cy="2147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spc="-5" dirty="0">
                <a:solidFill>
                  <a:srgbClr val="080808"/>
                </a:solidFill>
                <a:latin typeface="Tahoma"/>
                <a:cs typeface="Tahoma"/>
              </a:rPr>
              <a:t>Hazırlanma—Planlama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69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Sunuş– Dinleyici ile</a:t>
            </a:r>
            <a:r>
              <a:rPr sz="3200" spc="-3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etkileşim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69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Özetleme– </a:t>
            </a:r>
            <a:r>
              <a:rPr sz="3200" spc="-5" dirty="0">
                <a:solidFill>
                  <a:srgbClr val="080808"/>
                </a:solidFill>
                <a:latin typeface="Tahoma"/>
                <a:cs typeface="Tahoma"/>
              </a:rPr>
              <a:t>Geri</a:t>
            </a:r>
            <a:r>
              <a:rPr sz="3200" spc="-5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bildirimler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CD80A1F3-1876-41AF-A34D-B324E81016A9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6285" rIns="0" bIns="0" rtlCol="0">
            <a:spAutoFit/>
          </a:bodyPr>
          <a:lstStyle/>
          <a:p>
            <a:pPr marL="1377315">
              <a:lnSpc>
                <a:spcPts val="4315"/>
              </a:lnSpc>
            </a:pPr>
            <a:r>
              <a:rPr sz="3600" b="1" spc="-5" dirty="0">
                <a:latin typeface="Tahoma"/>
                <a:cs typeface="Tahoma"/>
              </a:rPr>
              <a:t>Hazırlanma--Planlama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2994" y="1339341"/>
            <a:ext cx="6984365" cy="42710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Sunumun Amaç, İçerik ve</a:t>
            </a:r>
            <a:r>
              <a:rPr sz="2800" spc="4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Organizasyonu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Üzerinde</a:t>
            </a:r>
            <a:r>
              <a:rPr sz="2800" spc="-4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Odaklanmak</a:t>
            </a:r>
            <a:endParaRPr sz="28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Sunum Konusu ve Ana Başlıkların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Görsel- 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İşitsel Araçlar/ Teknoloji ile Desteklenmesi  [PowerPoint]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Fiziksel Teknolojik</a:t>
            </a:r>
            <a:r>
              <a:rPr sz="2800" spc="1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Donanım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Katılımcı/ İzleyicilerin</a:t>
            </a:r>
            <a:r>
              <a:rPr sz="2800" spc="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Tanımı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PowerPoint Slaytların</a:t>
            </a:r>
            <a:r>
              <a:rPr sz="2800" spc="2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Yazılımı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Sunucunun Kendini</a:t>
            </a:r>
            <a:r>
              <a:rPr sz="2800" spc="-1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Hazırlaması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25EDAA95-F3E4-4891-897A-75A2A9DA7439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6285" rIns="0" bIns="0" rtlCol="0">
            <a:spAutoFit/>
          </a:bodyPr>
          <a:lstStyle/>
          <a:p>
            <a:pPr marL="1377315">
              <a:lnSpc>
                <a:spcPts val="4315"/>
              </a:lnSpc>
            </a:pPr>
            <a:r>
              <a:rPr sz="3600" b="1" spc="-5" dirty="0">
                <a:latin typeface="Tahoma"/>
                <a:cs typeface="Tahoma"/>
              </a:rPr>
              <a:t>Hazırlanma--Planlama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2994" y="1338834"/>
            <a:ext cx="7226300" cy="2049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Bilginin anlamlı ve etkin</a:t>
            </a:r>
            <a:r>
              <a:rPr sz="3200" spc="-2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paylaşımını</a:t>
            </a:r>
            <a:endParaRPr sz="32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ve mesajın doğru algılanmasını</a:t>
            </a:r>
            <a:r>
              <a:rPr sz="3200" spc="-6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sağlar.</a:t>
            </a:r>
            <a:endParaRPr sz="3200">
              <a:latin typeface="Tahoma"/>
              <a:cs typeface="Tahoma"/>
            </a:endParaRPr>
          </a:p>
          <a:p>
            <a:pPr marL="355600" marR="384810" indent="-342900">
              <a:lnSpc>
                <a:spcPct val="100000"/>
              </a:lnSpc>
              <a:spcBef>
                <a:spcPts val="76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Sunum sırasında kendi öz</a:t>
            </a:r>
            <a:r>
              <a:rPr sz="3200" spc="-6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güveninizi  </a:t>
            </a:r>
            <a:r>
              <a:rPr sz="3200" spc="-5" dirty="0">
                <a:solidFill>
                  <a:srgbClr val="080808"/>
                </a:solidFill>
                <a:latin typeface="Tahoma"/>
                <a:cs typeface="Tahoma"/>
              </a:rPr>
              <a:t>arttıracaktır.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0688B8E2-7D86-40BA-815D-7B298AD80047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6285" rIns="0" bIns="0" rtlCol="0">
            <a:spAutoFit/>
          </a:bodyPr>
          <a:lstStyle/>
          <a:p>
            <a:pPr marL="1377315">
              <a:lnSpc>
                <a:spcPts val="4315"/>
              </a:lnSpc>
            </a:pPr>
            <a:r>
              <a:rPr sz="3600" b="1" dirty="0">
                <a:latin typeface="Tahoma"/>
                <a:cs typeface="Tahoma"/>
              </a:rPr>
              <a:t>Sunuş—Dinleyici ile</a:t>
            </a:r>
            <a:r>
              <a:rPr sz="3600" b="1" spc="-105" dirty="0">
                <a:latin typeface="Tahoma"/>
                <a:cs typeface="Tahoma"/>
              </a:rPr>
              <a:t> </a:t>
            </a:r>
            <a:r>
              <a:rPr sz="3600" b="1" dirty="0">
                <a:latin typeface="Tahoma"/>
                <a:cs typeface="Tahoma"/>
              </a:rPr>
              <a:t>Etkileşim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2994" y="1339341"/>
            <a:ext cx="7021830" cy="3161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Sunum esnasında dinleyici ile sunuş</a:t>
            </a:r>
            <a:r>
              <a:rPr sz="2800" spc="7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yapan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kişi arasındaki</a:t>
            </a:r>
            <a:r>
              <a:rPr sz="2800" spc="1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etkileşimler: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Ruh</a:t>
            </a:r>
            <a:r>
              <a:rPr sz="2800" spc="-8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080808"/>
                </a:solidFill>
                <a:latin typeface="Tahoma"/>
                <a:cs typeface="Tahoma"/>
              </a:rPr>
              <a:t>hali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Göz</a:t>
            </a:r>
            <a:r>
              <a:rPr sz="2800" spc="-8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teması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Sözel</a:t>
            </a:r>
            <a:r>
              <a:rPr sz="2800" spc="-8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iletişim…</a:t>
            </a:r>
            <a:endParaRPr sz="28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Clr>
                <a:srgbClr val="3B5F5F"/>
              </a:buClr>
              <a:buFont typeface="Wingdings"/>
              <a:buChar char=""/>
            </a:pPr>
            <a:endParaRPr sz="23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Kullanılan sunum, teknolojiler,</a:t>
            </a:r>
            <a:r>
              <a:rPr sz="2800" spc="7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içerik…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161CF826-94E1-4A76-9CBD-FC5D0ED75FB8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6285" rIns="0" bIns="0" rtlCol="0">
            <a:spAutoFit/>
          </a:bodyPr>
          <a:lstStyle/>
          <a:p>
            <a:pPr marL="1377315">
              <a:lnSpc>
                <a:spcPts val="4315"/>
              </a:lnSpc>
            </a:pPr>
            <a:r>
              <a:rPr sz="3600" b="1" dirty="0">
                <a:latin typeface="Tahoma"/>
                <a:cs typeface="Tahoma"/>
              </a:rPr>
              <a:t>Özetleme—Geri</a:t>
            </a:r>
            <a:r>
              <a:rPr sz="3600" b="1" spc="-90" dirty="0">
                <a:latin typeface="Tahoma"/>
                <a:cs typeface="Tahoma"/>
              </a:rPr>
              <a:t> </a:t>
            </a:r>
            <a:r>
              <a:rPr sz="3600" b="1" spc="-5" dirty="0">
                <a:latin typeface="Tahoma"/>
                <a:cs typeface="Tahoma"/>
              </a:rPr>
              <a:t>bildirimler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2994" y="1339341"/>
            <a:ext cx="7080250" cy="27648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109855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Sunum sonunda kısa ana başlıkları  vurgulayan özet vermeniz sunumun akılda  kalıcılığını</a:t>
            </a:r>
            <a:r>
              <a:rPr sz="2800" spc="-5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sağlar.</a:t>
            </a:r>
            <a:endParaRPr sz="28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Görsel ve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sözel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bilgi üzerinde</a:t>
            </a:r>
            <a:r>
              <a:rPr sz="2800" spc="3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sorular</a:t>
            </a:r>
            <a:endParaRPr sz="2800" dirty="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etkileşimi</a:t>
            </a:r>
            <a:r>
              <a:rPr sz="2800" spc="-3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geliştirir.</a:t>
            </a:r>
            <a:endParaRPr sz="2800" dirty="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 smtClean="0">
                <a:solidFill>
                  <a:srgbClr val="080808"/>
                </a:solidFill>
                <a:latin typeface="Tahoma"/>
                <a:cs typeface="Tahoma"/>
              </a:rPr>
              <a:t>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6308323"/>
            <a:ext cx="829944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r>
              <a:rPr sz="1400" dirty="0">
                <a:solidFill>
                  <a:srgbClr val="080808"/>
                </a:solidFill>
                <a:latin typeface="Times New Roman"/>
                <a:cs typeface="Times New Roman"/>
              </a:rPr>
              <a:t>07.0</a:t>
            </a:r>
            <a:r>
              <a:rPr sz="1400" spc="5" dirty="0">
                <a:solidFill>
                  <a:srgbClr val="080808"/>
                </a:solidFill>
                <a:latin typeface="Times New Roman"/>
                <a:cs typeface="Times New Roman"/>
              </a:rPr>
              <a:t>6</a:t>
            </a:r>
            <a:r>
              <a:rPr sz="1400" dirty="0">
                <a:solidFill>
                  <a:srgbClr val="080808"/>
                </a:solidFill>
                <a:latin typeface="Times New Roman"/>
                <a:cs typeface="Times New Roman"/>
              </a:rPr>
              <a:t>.2010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Veri Yer Tutucusu 7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ts val="1510"/>
              </a:lnSpc>
            </a:pPr>
            <a:fld id="{BAF68F8D-50DB-4449-93DC-36E1EA63EFBF}" type="datetime1">
              <a:rPr lang="tr-TR" smtClean="0"/>
              <a:t>03.02.2022</a:t>
            </a:fld>
            <a:endParaRPr lang="tr-T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4647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sz="2800" b="1" spc="-5" dirty="0">
                <a:latin typeface="Tahoma"/>
                <a:cs typeface="Tahoma"/>
              </a:rPr>
              <a:t>Sunum Hazırlamadan Önce</a:t>
            </a:r>
            <a:r>
              <a:rPr sz="2800" b="1" spc="-10" dirty="0">
                <a:latin typeface="Tahoma"/>
                <a:cs typeface="Tahoma"/>
              </a:rPr>
              <a:t> </a:t>
            </a:r>
            <a:r>
              <a:rPr sz="2800" b="1" spc="-5" dirty="0">
                <a:latin typeface="Tahoma"/>
                <a:cs typeface="Tahoma"/>
              </a:rPr>
              <a:t>Sorulması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2994" y="607821"/>
            <a:ext cx="5048885" cy="4730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-10" dirty="0">
                <a:solidFill>
                  <a:srgbClr val="080808"/>
                </a:solidFill>
                <a:latin typeface="Tahoma"/>
                <a:cs typeface="Tahoma"/>
              </a:rPr>
              <a:t>Gereken</a:t>
            </a:r>
            <a:r>
              <a:rPr sz="2800" b="1" spc="-4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b="1" spc="-10" dirty="0">
                <a:solidFill>
                  <a:srgbClr val="080808"/>
                </a:solidFill>
                <a:latin typeface="Tahoma"/>
                <a:cs typeface="Tahoma"/>
              </a:rPr>
              <a:t>Sorular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31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Georgia"/>
                <a:cs typeface="Georgia"/>
              </a:rPr>
              <a:t>Ne Tür</a:t>
            </a:r>
            <a:r>
              <a:rPr sz="3200" spc="-105" dirty="0">
                <a:solidFill>
                  <a:srgbClr val="080808"/>
                </a:solidFill>
                <a:latin typeface="Georgia"/>
                <a:cs typeface="Georgia"/>
              </a:rPr>
              <a:t> </a:t>
            </a:r>
            <a:r>
              <a:rPr sz="3200" dirty="0">
                <a:solidFill>
                  <a:srgbClr val="080808"/>
                </a:solidFill>
                <a:latin typeface="Georgia"/>
                <a:cs typeface="Georgia"/>
              </a:rPr>
              <a:t>Bilgi?</a:t>
            </a:r>
            <a:endParaRPr sz="3200">
              <a:latin typeface="Georgia"/>
              <a:cs typeface="Georgi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spc="-5" dirty="0">
                <a:solidFill>
                  <a:srgbClr val="080808"/>
                </a:solidFill>
                <a:latin typeface="Georgia"/>
                <a:cs typeface="Georgia"/>
              </a:rPr>
              <a:t>Neden?</a:t>
            </a:r>
            <a:endParaRPr sz="3200">
              <a:latin typeface="Georgia"/>
              <a:cs typeface="Georgi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spc="-5" dirty="0">
                <a:solidFill>
                  <a:srgbClr val="080808"/>
                </a:solidFill>
                <a:latin typeface="Georgia"/>
                <a:cs typeface="Georgia"/>
              </a:rPr>
              <a:t>Kimlere?</a:t>
            </a:r>
            <a:endParaRPr sz="3200">
              <a:latin typeface="Georgia"/>
              <a:cs typeface="Georgi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spc="-5" dirty="0">
                <a:solidFill>
                  <a:srgbClr val="080808"/>
                </a:solidFill>
                <a:latin typeface="Georgia"/>
                <a:cs typeface="Georgia"/>
              </a:rPr>
              <a:t>Nerede?</a:t>
            </a:r>
            <a:endParaRPr sz="3200">
              <a:latin typeface="Georgia"/>
              <a:cs typeface="Georgi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Georgia"/>
                <a:cs typeface="Georgia"/>
              </a:rPr>
              <a:t>Ne</a:t>
            </a:r>
            <a:r>
              <a:rPr sz="3200" spc="-105" dirty="0">
                <a:solidFill>
                  <a:srgbClr val="080808"/>
                </a:solidFill>
                <a:latin typeface="Georgia"/>
                <a:cs typeface="Georgia"/>
              </a:rPr>
              <a:t> </a:t>
            </a:r>
            <a:r>
              <a:rPr sz="3200" dirty="0">
                <a:solidFill>
                  <a:srgbClr val="080808"/>
                </a:solidFill>
                <a:latin typeface="Georgia"/>
                <a:cs typeface="Georgia"/>
              </a:rPr>
              <a:t>Zaman?</a:t>
            </a:r>
            <a:endParaRPr sz="3200">
              <a:latin typeface="Georgia"/>
              <a:cs typeface="Georgi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Georgia"/>
                <a:cs typeface="Georgia"/>
              </a:rPr>
              <a:t>Hangi Destek</a:t>
            </a:r>
            <a:r>
              <a:rPr sz="3200" spc="-100" dirty="0">
                <a:solidFill>
                  <a:srgbClr val="080808"/>
                </a:solidFill>
                <a:latin typeface="Georgia"/>
                <a:cs typeface="Georgia"/>
              </a:rPr>
              <a:t> </a:t>
            </a:r>
            <a:r>
              <a:rPr sz="3200" dirty="0">
                <a:solidFill>
                  <a:srgbClr val="080808"/>
                </a:solidFill>
                <a:latin typeface="Georgia"/>
                <a:cs typeface="Georgia"/>
              </a:rPr>
              <a:t>Araçlarıyla?</a:t>
            </a:r>
            <a:endParaRPr sz="3200">
              <a:latin typeface="Georgia"/>
              <a:cs typeface="Georgi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Georgia"/>
                <a:cs typeface="Georgia"/>
              </a:rPr>
              <a:t>Nasıl?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56120" y="1633727"/>
            <a:ext cx="2452623" cy="18534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50964" y="4230128"/>
            <a:ext cx="2432456" cy="20453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91C9DECC-D72C-47A6-A594-3401CBC37269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834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dirty="0"/>
              <a:t>Slayt Hazırlama</a:t>
            </a:r>
            <a:r>
              <a:rPr spc="-100" dirty="0"/>
              <a:t> </a:t>
            </a:r>
            <a:r>
              <a:rPr dirty="0"/>
              <a:t>Teknikleri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2994" y="1339341"/>
            <a:ext cx="6647180" cy="4281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Yazı tipi boyutunuzu seçerken</a:t>
            </a:r>
            <a:r>
              <a:rPr sz="2800" spc="7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dikkatli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olunuz.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20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285" algn="l"/>
                <a:tab pos="756920" algn="l"/>
              </a:tabLst>
            </a:pPr>
            <a:r>
              <a:rPr sz="800" dirty="0">
                <a:solidFill>
                  <a:srgbClr val="080808"/>
                </a:solidFill>
                <a:latin typeface="Tahoma"/>
                <a:cs typeface="Tahoma"/>
              </a:rPr>
              <a:t>Yazı </a:t>
            </a:r>
            <a:r>
              <a:rPr sz="800" spc="-5" dirty="0">
                <a:solidFill>
                  <a:srgbClr val="080808"/>
                </a:solidFill>
                <a:latin typeface="Tahoma"/>
                <a:cs typeface="Tahoma"/>
              </a:rPr>
              <a:t>tipi boyutunuzu seçerken dikkatli</a:t>
            </a:r>
            <a:r>
              <a:rPr sz="800" spc="9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800" spc="-5" dirty="0">
                <a:solidFill>
                  <a:srgbClr val="080808"/>
                </a:solidFill>
                <a:latin typeface="Tahoma"/>
                <a:cs typeface="Tahoma"/>
              </a:rPr>
              <a:t>olunuz.</a:t>
            </a:r>
            <a:endParaRPr sz="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244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285" algn="l"/>
                <a:tab pos="756920" algn="l"/>
              </a:tabLst>
            </a:pPr>
            <a:r>
              <a:rPr sz="1000" spc="-5" dirty="0">
                <a:solidFill>
                  <a:srgbClr val="080808"/>
                </a:solidFill>
                <a:latin typeface="Tahoma"/>
                <a:cs typeface="Tahoma"/>
              </a:rPr>
              <a:t>Yazı tipi boyutunuzu seçerken dikkatli</a:t>
            </a:r>
            <a:r>
              <a:rPr sz="1000" spc="4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srgbClr val="080808"/>
                </a:solidFill>
                <a:latin typeface="Tahoma"/>
                <a:cs typeface="Tahoma"/>
              </a:rPr>
              <a:t>olunuz</a:t>
            </a:r>
            <a:endParaRPr sz="10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33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285" algn="l"/>
                <a:tab pos="756920" algn="l"/>
              </a:tabLst>
            </a:pPr>
            <a:r>
              <a:rPr sz="1400" spc="-5" dirty="0">
                <a:solidFill>
                  <a:srgbClr val="080808"/>
                </a:solidFill>
                <a:latin typeface="Tahoma"/>
                <a:cs typeface="Tahoma"/>
              </a:rPr>
              <a:t>Yazı </a:t>
            </a:r>
            <a:r>
              <a:rPr sz="1400" dirty="0">
                <a:solidFill>
                  <a:srgbClr val="080808"/>
                </a:solidFill>
                <a:latin typeface="Tahoma"/>
                <a:cs typeface="Tahoma"/>
              </a:rPr>
              <a:t>tipi boyutunuzu seçerken </a:t>
            </a:r>
            <a:r>
              <a:rPr sz="1400" spc="-5" dirty="0">
                <a:solidFill>
                  <a:srgbClr val="080808"/>
                </a:solidFill>
                <a:latin typeface="Tahoma"/>
                <a:cs typeface="Tahoma"/>
              </a:rPr>
              <a:t>dikkatli</a:t>
            </a:r>
            <a:r>
              <a:rPr sz="1400" spc="-8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80808"/>
                </a:solidFill>
                <a:latin typeface="Tahoma"/>
                <a:cs typeface="Tahoma"/>
              </a:rPr>
              <a:t>olunuz</a:t>
            </a:r>
            <a:endParaRPr sz="14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42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285" algn="l"/>
                <a:tab pos="756920" algn="l"/>
              </a:tabLst>
            </a:pPr>
            <a:r>
              <a:rPr sz="1800" dirty="0">
                <a:solidFill>
                  <a:srgbClr val="080808"/>
                </a:solidFill>
                <a:latin typeface="Tahoma"/>
                <a:cs typeface="Tahoma"/>
              </a:rPr>
              <a:t>Yazı </a:t>
            </a:r>
            <a:r>
              <a:rPr sz="1800" spc="-5" dirty="0">
                <a:solidFill>
                  <a:srgbClr val="080808"/>
                </a:solidFill>
                <a:latin typeface="Tahoma"/>
                <a:cs typeface="Tahoma"/>
              </a:rPr>
              <a:t>tipi </a:t>
            </a:r>
            <a:r>
              <a:rPr sz="1800" dirty="0">
                <a:solidFill>
                  <a:srgbClr val="080808"/>
                </a:solidFill>
                <a:latin typeface="Tahoma"/>
                <a:cs typeface="Tahoma"/>
              </a:rPr>
              <a:t>boyutunuzu </a:t>
            </a:r>
            <a:r>
              <a:rPr sz="1800" spc="-5" dirty="0">
                <a:solidFill>
                  <a:srgbClr val="080808"/>
                </a:solidFill>
                <a:latin typeface="Tahoma"/>
                <a:cs typeface="Tahoma"/>
              </a:rPr>
              <a:t>seçerken </a:t>
            </a:r>
            <a:r>
              <a:rPr sz="1800" dirty="0">
                <a:solidFill>
                  <a:srgbClr val="080808"/>
                </a:solidFill>
                <a:latin typeface="Tahoma"/>
                <a:cs typeface="Tahoma"/>
              </a:rPr>
              <a:t>dikkatli</a:t>
            </a:r>
            <a:r>
              <a:rPr sz="1800" spc="-4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80808"/>
                </a:solidFill>
                <a:latin typeface="Tahoma"/>
                <a:cs typeface="Tahoma"/>
              </a:rPr>
              <a:t>olunuz</a:t>
            </a:r>
            <a:endParaRPr sz="1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Yazı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tipi boyutunuzu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seçerken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dikkatli</a:t>
            </a:r>
            <a:endParaRPr sz="28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olunuz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11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Microsoft’a göre yazı tipi</a:t>
            </a:r>
            <a:r>
              <a:rPr sz="2800" spc="5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büyüklükleri: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58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Başlıklarda en uygun genellikle</a:t>
            </a:r>
            <a:r>
              <a:rPr sz="2400" spc="-13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36-44</a:t>
            </a:r>
            <a:endParaRPr sz="24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Metin kısmı </a:t>
            </a: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en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uygun genellikle</a:t>
            </a:r>
            <a:r>
              <a:rPr sz="2400" spc="-12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20-32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7B66D556-FE19-4427-A46E-D9FF03602A3C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834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dirty="0"/>
              <a:t>Slayt Hazırlama</a:t>
            </a:r>
            <a:r>
              <a:rPr spc="-100" dirty="0"/>
              <a:t> </a:t>
            </a:r>
            <a:r>
              <a:rPr dirty="0"/>
              <a:t>Teknikleri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2994" y="1339341"/>
            <a:ext cx="7199630" cy="2219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3335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Gerek olmadıkça tamamen büyük harf</a:t>
            </a:r>
            <a:r>
              <a:rPr sz="2800" spc="9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ile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ts val="3335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yazmayınız </a:t>
            </a:r>
            <a:r>
              <a:rPr sz="2800" strike="sngStrike" spc="-5" dirty="0">
                <a:solidFill>
                  <a:srgbClr val="FF0000"/>
                </a:solidFill>
                <a:latin typeface="Tahoma"/>
                <a:cs typeface="Tahoma"/>
              </a:rPr>
              <a:t>BÜYÜK  </a:t>
            </a:r>
            <a:r>
              <a:rPr sz="2800" strike="noStrike" spc="-5" dirty="0">
                <a:solidFill>
                  <a:srgbClr val="FF0000"/>
                </a:solidFill>
                <a:latin typeface="Wingdings"/>
                <a:cs typeface="Wingdings"/>
              </a:rPr>
              <a:t></a:t>
            </a:r>
            <a:r>
              <a:rPr sz="2800" strike="noStrike" spc="1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trike="noStrike" spc="-5" dirty="0">
                <a:solidFill>
                  <a:srgbClr val="FF0000"/>
                </a:solidFill>
                <a:latin typeface="Tahoma"/>
                <a:cs typeface="Tahoma"/>
              </a:rPr>
              <a:t>Büyük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ts val="3525"/>
              </a:lnSpc>
              <a:spcBef>
                <a:spcPts val="5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Vurgulanması istenen noktalar için </a:t>
            </a:r>
            <a:r>
              <a:rPr sz="2950" i="1" spc="-55" dirty="0">
                <a:solidFill>
                  <a:srgbClr val="080808"/>
                </a:solidFill>
                <a:latin typeface="Tahoma"/>
                <a:cs typeface="Tahoma"/>
              </a:rPr>
              <a:t>italik,</a:t>
            </a:r>
            <a:r>
              <a:rPr sz="2950" i="1" spc="8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u="heavy" spc="-5" dirty="0">
                <a:solidFill>
                  <a:srgbClr val="080808"/>
                </a:solidFill>
                <a:latin typeface="Tahoma"/>
                <a:cs typeface="Tahoma"/>
              </a:rPr>
              <a:t>alt</a:t>
            </a:r>
            <a:endParaRPr sz="2800">
              <a:latin typeface="Tahoma"/>
              <a:cs typeface="Tahoma"/>
            </a:endParaRPr>
          </a:p>
          <a:p>
            <a:pPr marL="354965">
              <a:lnSpc>
                <a:spcPts val="3345"/>
              </a:lnSpc>
            </a:pPr>
            <a:r>
              <a:rPr sz="2800" u="heavy" spc="-705" dirty="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80808"/>
                </a:solidFill>
                <a:latin typeface="Tahoma"/>
                <a:cs typeface="Tahoma"/>
              </a:rPr>
              <a:t>çizgi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, </a:t>
            </a:r>
            <a:r>
              <a:rPr sz="2800" spc="-5" dirty="0">
                <a:solidFill>
                  <a:srgbClr val="A40020"/>
                </a:solidFill>
                <a:latin typeface="Tahoma"/>
                <a:cs typeface="Tahoma"/>
              </a:rPr>
              <a:t>farklı renk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, yanıp sönme vb.</a:t>
            </a:r>
            <a:r>
              <a:rPr sz="2800" spc="9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dikkat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çekici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özelliklere yer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verilmelidir.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81C2AC6B-C021-47A5-B48A-28A4C11E8A80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834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dirty="0"/>
              <a:t>Slayt Hazırlama</a:t>
            </a:r>
            <a:r>
              <a:rPr spc="-100" dirty="0"/>
              <a:t> </a:t>
            </a:r>
            <a:r>
              <a:rPr dirty="0"/>
              <a:t>Teknikleri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2994" y="3888104"/>
            <a:ext cx="5708650" cy="855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Kolay okunmayan görsel malzeme  kullanmayın.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37232" y="2328672"/>
            <a:ext cx="2741675" cy="10972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83764" y="2337816"/>
            <a:ext cx="1845564" cy="5425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86000" y="2357373"/>
            <a:ext cx="2643251" cy="10001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86000" y="2357373"/>
            <a:ext cx="2643505" cy="1000125"/>
          </a:xfrm>
          <a:custGeom>
            <a:avLst/>
            <a:gdLst/>
            <a:ahLst/>
            <a:cxnLst/>
            <a:rect l="l" t="t" r="r" b="b"/>
            <a:pathLst>
              <a:path w="2643504" h="1000125">
                <a:moveTo>
                  <a:pt x="0" y="166750"/>
                </a:moveTo>
                <a:lnTo>
                  <a:pt x="5957" y="122428"/>
                </a:lnTo>
                <a:lnTo>
                  <a:pt x="22765" y="82597"/>
                </a:lnTo>
                <a:lnTo>
                  <a:pt x="48831" y="48847"/>
                </a:lnTo>
                <a:lnTo>
                  <a:pt x="82559" y="22770"/>
                </a:lnTo>
                <a:lnTo>
                  <a:pt x="122355" y="5957"/>
                </a:lnTo>
                <a:lnTo>
                  <a:pt x="166624" y="0"/>
                </a:lnTo>
                <a:lnTo>
                  <a:pt x="2476500" y="0"/>
                </a:lnTo>
                <a:lnTo>
                  <a:pt x="2520822" y="5957"/>
                </a:lnTo>
                <a:lnTo>
                  <a:pt x="2560653" y="22770"/>
                </a:lnTo>
                <a:lnTo>
                  <a:pt x="2594403" y="48847"/>
                </a:lnTo>
                <a:lnTo>
                  <a:pt x="2620480" y="82597"/>
                </a:lnTo>
                <a:lnTo>
                  <a:pt x="2637293" y="122428"/>
                </a:lnTo>
                <a:lnTo>
                  <a:pt x="2643251" y="166750"/>
                </a:lnTo>
                <a:lnTo>
                  <a:pt x="2643251" y="833501"/>
                </a:lnTo>
                <a:lnTo>
                  <a:pt x="2637293" y="877814"/>
                </a:lnTo>
                <a:lnTo>
                  <a:pt x="2620480" y="917622"/>
                </a:lnTo>
                <a:lnTo>
                  <a:pt x="2594403" y="951341"/>
                </a:lnTo>
                <a:lnTo>
                  <a:pt x="2560653" y="977387"/>
                </a:lnTo>
                <a:lnTo>
                  <a:pt x="2520822" y="994176"/>
                </a:lnTo>
                <a:lnTo>
                  <a:pt x="2476500" y="1000125"/>
                </a:lnTo>
                <a:lnTo>
                  <a:pt x="166624" y="1000125"/>
                </a:lnTo>
                <a:lnTo>
                  <a:pt x="122355" y="994176"/>
                </a:lnTo>
                <a:lnTo>
                  <a:pt x="82559" y="977387"/>
                </a:lnTo>
                <a:lnTo>
                  <a:pt x="48831" y="951341"/>
                </a:lnTo>
                <a:lnTo>
                  <a:pt x="22765" y="917622"/>
                </a:lnTo>
                <a:lnTo>
                  <a:pt x="5957" y="877814"/>
                </a:lnTo>
                <a:lnTo>
                  <a:pt x="0" y="833501"/>
                </a:lnTo>
                <a:lnTo>
                  <a:pt x="0" y="166750"/>
                </a:lnTo>
                <a:close/>
              </a:path>
            </a:pathLst>
          </a:custGeom>
          <a:ln w="12700">
            <a:solidFill>
              <a:srgbClr val="B8CC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15000" y="2357373"/>
            <a:ext cx="2714625" cy="1000125"/>
          </a:xfrm>
          <a:custGeom>
            <a:avLst/>
            <a:gdLst/>
            <a:ahLst/>
            <a:cxnLst/>
            <a:rect l="l" t="t" r="r" b="b"/>
            <a:pathLst>
              <a:path w="2714625" h="1000125">
                <a:moveTo>
                  <a:pt x="2548001" y="0"/>
                </a:moveTo>
                <a:lnTo>
                  <a:pt x="166750" y="0"/>
                </a:lnTo>
                <a:lnTo>
                  <a:pt x="122428" y="5957"/>
                </a:lnTo>
                <a:lnTo>
                  <a:pt x="82597" y="22770"/>
                </a:lnTo>
                <a:lnTo>
                  <a:pt x="48847" y="48847"/>
                </a:lnTo>
                <a:lnTo>
                  <a:pt x="22770" y="82597"/>
                </a:lnTo>
                <a:lnTo>
                  <a:pt x="5957" y="122428"/>
                </a:lnTo>
                <a:lnTo>
                  <a:pt x="0" y="166750"/>
                </a:lnTo>
                <a:lnTo>
                  <a:pt x="0" y="833501"/>
                </a:lnTo>
                <a:lnTo>
                  <a:pt x="5957" y="877814"/>
                </a:lnTo>
                <a:lnTo>
                  <a:pt x="22770" y="917622"/>
                </a:lnTo>
                <a:lnTo>
                  <a:pt x="48847" y="951341"/>
                </a:lnTo>
                <a:lnTo>
                  <a:pt x="82597" y="977387"/>
                </a:lnTo>
                <a:lnTo>
                  <a:pt x="122428" y="994176"/>
                </a:lnTo>
                <a:lnTo>
                  <a:pt x="166750" y="1000125"/>
                </a:lnTo>
                <a:lnTo>
                  <a:pt x="2548001" y="1000125"/>
                </a:lnTo>
                <a:lnTo>
                  <a:pt x="2592314" y="994176"/>
                </a:lnTo>
                <a:lnTo>
                  <a:pt x="2632122" y="977387"/>
                </a:lnTo>
                <a:lnTo>
                  <a:pt x="2665841" y="951341"/>
                </a:lnTo>
                <a:lnTo>
                  <a:pt x="2691887" y="917622"/>
                </a:lnTo>
                <a:lnTo>
                  <a:pt x="2708676" y="877814"/>
                </a:lnTo>
                <a:lnTo>
                  <a:pt x="2714625" y="833501"/>
                </a:lnTo>
                <a:lnTo>
                  <a:pt x="2714625" y="166750"/>
                </a:lnTo>
                <a:lnTo>
                  <a:pt x="2708676" y="122428"/>
                </a:lnTo>
                <a:lnTo>
                  <a:pt x="2691887" y="82597"/>
                </a:lnTo>
                <a:lnTo>
                  <a:pt x="2665841" y="48847"/>
                </a:lnTo>
                <a:lnTo>
                  <a:pt x="2632122" y="22770"/>
                </a:lnTo>
                <a:lnTo>
                  <a:pt x="2592314" y="5957"/>
                </a:lnTo>
                <a:lnTo>
                  <a:pt x="2548001" y="0"/>
                </a:lnTo>
                <a:close/>
              </a:path>
            </a:pathLst>
          </a:custGeom>
          <a:solidFill>
            <a:srgbClr val="0808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15000" y="2357373"/>
            <a:ext cx="2714625" cy="1000125"/>
          </a:xfrm>
          <a:custGeom>
            <a:avLst/>
            <a:gdLst/>
            <a:ahLst/>
            <a:cxnLst/>
            <a:rect l="l" t="t" r="r" b="b"/>
            <a:pathLst>
              <a:path w="2714625" h="1000125">
                <a:moveTo>
                  <a:pt x="0" y="166750"/>
                </a:moveTo>
                <a:lnTo>
                  <a:pt x="5957" y="122428"/>
                </a:lnTo>
                <a:lnTo>
                  <a:pt x="22770" y="82597"/>
                </a:lnTo>
                <a:lnTo>
                  <a:pt x="48847" y="48847"/>
                </a:lnTo>
                <a:lnTo>
                  <a:pt x="82597" y="22770"/>
                </a:lnTo>
                <a:lnTo>
                  <a:pt x="122428" y="5957"/>
                </a:lnTo>
                <a:lnTo>
                  <a:pt x="166750" y="0"/>
                </a:lnTo>
                <a:lnTo>
                  <a:pt x="2548001" y="0"/>
                </a:lnTo>
                <a:lnTo>
                  <a:pt x="2592314" y="5957"/>
                </a:lnTo>
                <a:lnTo>
                  <a:pt x="2632122" y="22770"/>
                </a:lnTo>
                <a:lnTo>
                  <a:pt x="2665841" y="48847"/>
                </a:lnTo>
                <a:lnTo>
                  <a:pt x="2691887" y="82597"/>
                </a:lnTo>
                <a:lnTo>
                  <a:pt x="2708676" y="122428"/>
                </a:lnTo>
                <a:lnTo>
                  <a:pt x="2714625" y="166750"/>
                </a:lnTo>
                <a:lnTo>
                  <a:pt x="2714625" y="833501"/>
                </a:lnTo>
                <a:lnTo>
                  <a:pt x="2708676" y="877814"/>
                </a:lnTo>
                <a:lnTo>
                  <a:pt x="2691887" y="917622"/>
                </a:lnTo>
                <a:lnTo>
                  <a:pt x="2665841" y="951341"/>
                </a:lnTo>
                <a:lnTo>
                  <a:pt x="2632122" y="977387"/>
                </a:lnTo>
                <a:lnTo>
                  <a:pt x="2592314" y="994176"/>
                </a:lnTo>
                <a:lnTo>
                  <a:pt x="2548001" y="1000125"/>
                </a:lnTo>
                <a:lnTo>
                  <a:pt x="166750" y="1000125"/>
                </a:lnTo>
                <a:lnTo>
                  <a:pt x="122428" y="994176"/>
                </a:lnTo>
                <a:lnTo>
                  <a:pt x="82597" y="977387"/>
                </a:lnTo>
                <a:lnTo>
                  <a:pt x="48847" y="951341"/>
                </a:lnTo>
                <a:lnTo>
                  <a:pt x="22770" y="917622"/>
                </a:lnTo>
                <a:lnTo>
                  <a:pt x="5957" y="877814"/>
                </a:lnTo>
                <a:lnTo>
                  <a:pt x="0" y="833501"/>
                </a:lnTo>
                <a:lnTo>
                  <a:pt x="0" y="166750"/>
                </a:lnTo>
                <a:close/>
              </a:path>
            </a:pathLst>
          </a:custGeom>
          <a:ln w="25400">
            <a:solidFill>
              <a:srgbClr val="04040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602994" y="1339341"/>
            <a:ext cx="6724650" cy="146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Zemin koyu, yazılar açık veya zemin</a:t>
            </a:r>
            <a:r>
              <a:rPr sz="2800" spc="9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açık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yazılar koyu renkli</a:t>
            </a:r>
            <a:r>
              <a:rPr sz="2800" spc="4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olmalıdır.</a:t>
            </a:r>
            <a:endParaRPr sz="2800">
              <a:latin typeface="Tahoma"/>
              <a:cs typeface="Tahoma"/>
            </a:endParaRPr>
          </a:p>
          <a:p>
            <a:pPr marL="1306830">
              <a:lnSpc>
                <a:spcPct val="100000"/>
              </a:lnSpc>
              <a:spcBef>
                <a:spcPts val="1960"/>
              </a:spcBef>
              <a:tabLst>
                <a:tab pos="4772660" algn="l"/>
              </a:tabLst>
            </a:pPr>
            <a:r>
              <a:rPr sz="2400" b="1" spc="-75" dirty="0">
                <a:solidFill>
                  <a:srgbClr val="080808"/>
                </a:solidFill>
                <a:latin typeface="Times New Roman"/>
                <a:cs typeface="Times New Roman"/>
              </a:rPr>
              <a:t>Yazı</a:t>
            </a:r>
            <a:r>
              <a:rPr sz="2400" b="1" dirty="0">
                <a:solidFill>
                  <a:srgbClr val="080808"/>
                </a:solidFill>
                <a:latin typeface="Times New Roman"/>
                <a:cs typeface="Times New Roman"/>
              </a:rPr>
              <a:t> Rengi	</a:t>
            </a:r>
            <a:r>
              <a:rPr sz="2400" b="1" spc="-75" dirty="0">
                <a:solidFill>
                  <a:srgbClr val="E3ECEE"/>
                </a:solidFill>
                <a:latin typeface="Times New Roman"/>
                <a:cs typeface="Times New Roman"/>
              </a:rPr>
              <a:t>Yazı</a:t>
            </a:r>
            <a:r>
              <a:rPr sz="2400" b="1" spc="-90" dirty="0">
                <a:solidFill>
                  <a:srgbClr val="E3ECEE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E3ECEE"/>
                </a:solidFill>
                <a:latin typeface="Times New Roman"/>
                <a:cs typeface="Times New Roman"/>
              </a:rPr>
              <a:t>Rengi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84227" y="4327918"/>
            <a:ext cx="2361806" cy="186091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36730523-2BCC-42EF-B4AC-C01F2FBD6F3A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834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dirty="0"/>
              <a:t>Slayt Hazırlama</a:t>
            </a:r>
            <a:r>
              <a:rPr spc="-100" dirty="0"/>
              <a:t> </a:t>
            </a:r>
            <a:r>
              <a:rPr dirty="0"/>
              <a:t>Teknikleri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2994" y="1339341"/>
            <a:ext cx="6903084" cy="332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Anahtar kelimeler kullanın.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Uzun cümlelerden kaçınıp takım</a:t>
            </a:r>
            <a:r>
              <a:rPr sz="2800" spc="7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sözcükler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ve maddeler</a:t>
            </a:r>
            <a:r>
              <a:rPr sz="2800" spc="-2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kullanın.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Slaytları yazılarla</a:t>
            </a:r>
            <a:r>
              <a:rPr sz="2800" spc="3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doldurmayın.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Her slayt tek konu</a:t>
            </a:r>
            <a:r>
              <a:rPr sz="2800" spc="2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içermelidir.</a:t>
            </a:r>
            <a:endParaRPr sz="2800">
              <a:latin typeface="Tahoma"/>
              <a:cs typeface="Tahoma"/>
            </a:endParaRPr>
          </a:p>
          <a:p>
            <a:pPr marL="355600" marR="530225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Slaytlardaki ve her bölümdeki başlıklar  açıklayıcı</a:t>
            </a:r>
            <a:r>
              <a:rPr sz="2800" spc="-4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olmalıdır.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72125" y="4286313"/>
            <a:ext cx="2762250" cy="2071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611CB085-1E0B-4218-9FAF-47933DE8DF74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834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dirty="0"/>
              <a:t>Slayt Hazırlama</a:t>
            </a:r>
            <a:r>
              <a:rPr spc="-100" dirty="0"/>
              <a:t> </a:t>
            </a:r>
            <a:r>
              <a:rPr dirty="0"/>
              <a:t>Teknikleri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2994" y="1253997"/>
            <a:ext cx="5526405" cy="1536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ct val="12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Unutmayın ki; sunum rapordan  farklıdır… Sunumunuzun her şeyi  içermesini</a:t>
            </a:r>
            <a:r>
              <a:rPr sz="2800" spc="-4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beklemeyin…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74975" y="4046601"/>
            <a:ext cx="6052185" cy="1795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100" spc="10" dirty="0">
                <a:solidFill>
                  <a:srgbClr val="3B5F5F"/>
                </a:solidFill>
                <a:latin typeface="Wingdings"/>
                <a:cs typeface="Wingdings"/>
              </a:rPr>
              <a:t></a:t>
            </a:r>
            <a:r>
              <a:rPr sz="2800" spc="10" dirty="0">
                <a:solidFill>
                  <a:srgbClr val="080808"/>
                </a:solidFill>
                <a:latin typeface="Tahoma"/>
                <a:cs typeface="Tahoma"/>
              </a:rPr>
              <a:t>Konuşan-anlatan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olun,</a:t>
            </a:r>
            <a:r>
              <a:rPr sz="2800" spc="2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yazan-okuyan</a:t>
            </a:r>
            <a:endParaRPr sz="2800">
              <a:latin typeface="Tahoma"/>
              <a:cs typeface="Tahoma"/>
            </a:endParaRPr>
          </a:p>
          <a:p>
            <a:pPr marL="241300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olmayın</a:t>
            </a:r>
            <a:endParaRPr sz="2800">
              <a:latin typeface="Tahoma"/>
              <a:cs typeface="Tahoma"/>
            </a:endParaRPr>
          </a:p>
          <a:p>
            <a:pPr marL="698500" marR="1025525" indent="-2286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Konuşulan kelimeler yazılan  kelimelerden</a:t>
            </a:r>
            <a:r>
              <a:rPr sz="2800" spc="-3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farklıdır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86625" y="2000250"/>
            <a:ext cx="1464691" cy="20513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20571" y="4000512"/>
            <a:ext cx="1428242" cy="20002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106CB222-96E4-499B-8830-184AD47180CB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834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dirty="0"/>
              <a:t>Slayt Hazırlama</a:t>
            </a:r>
            <a:r>
              <a:rPr spc="-100" dirty="0"/>
              <a:t> </a:t>
            </a:r>
            <a:r>
              <a:rPr dirty="0"/>
              <a:t>Teknikleri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2994" y="1339341"/>
            <a:ext cx="6718300" cy="35610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Slaytlara numara konması tavsiye</a:t>
            </a:r>
            <a:r>
              <a:rPr sz="2800" spc="114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edilir.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666 kuralı</a:t>
            </a:r>
            <a:r>
              <a:rPr sz="2800" spc="-3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uygulanmalıdır: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58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her slaytta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en fazla altı</a:t>
            </a:r>
            <a:r>
              <a:rPr sz="2400" spc="-3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satır,</a:t>
            </a:r>
            <a:endParaRPr sz="24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her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satırda </a:t>
            </a: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en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fazla altı kelime</a:t>
            </a:r>
            <a:r>
              <a:rPr sz="2400" spc="-9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olmalı,</a:t>
            </a:r>
            <a:endParaRPr sz="24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altı slayttan sonra mutlaka grafik veya</a:t>
            </a:r>
            <a:r>
              <a:rPr sz="2400" spc="-11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resim</a:t>
            </a:r>
            <a:endParaRPr sz="24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</a:pP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içermelidir.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6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En azından slaytlarda 6-10 satır</a:t>
            </a:r>
            <a:r>
              <a:rPr sz="2800" spc="9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sayısı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kullanmaya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özen</a:t>
            </a:r>
            <a:r>
              <a:rPr sz="2800" spc="3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gösterilmelidir.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F686C3FD-C86A-42CB-B4D2-83E48C7EAD19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834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dirty="0"/>
              <a:t>Slayt Hazırlama</a:t>
            </a:r>
            <a:r>
              <a:rPr spc="-100" dirty="0"/>
              <a:t> </a:t>
            </a:r>
            <a:r>
              <a:rPr dirty="0"/>
              <a:t>Teknikleri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2994" y="1339341"/>
            <a:ext cx="7040880" cy="41833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Hedef kitleye uygun tasarım</a:t>
            </a:r>
            <a:r>
              <a:rPr sz="2800" spc="7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seçilmelidir.</a:t>
            </a:r>
            <a:endParaRPr sz="2800">
              <a:latin typeface="Tahoma"/>
              <a:cs typeface="Tahoma"/>
            </a:endParaRPr>
          </a:p>
          <a:p>
            <a:pPr marL="355600" marR="450850" indent="-342900">
              <a:lnSpc>
                <a:spcPct val="100000"/>
              </a:lnSpc>
              <a:spcBef>
                <a:spcPts val="6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Görsel malzeme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çok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fazla yazılı metinle,  resimlerle veya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çok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farklı renklerle  doldurulmamalıdır.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Sıra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önemli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olmadıkça numaralı</a:t>
            </a:r>
            <a:r>
              <a:rPr sz="2800" spc="1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liste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olmamalı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Ekranda öncelikle belirmesini istediğiniz</a:t>
            </a:r>
            <a:r>
              <a:rPr sz="2800" spc="10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en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önemli unsurlar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göze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çarpmalı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Yazım ve dilbilgisi hatası kontrol</a:t>
            </a:r>
            <a:r>
              <a:rPr sz="2800" spc="9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edilmeli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AD137C9B-AC25-4E03-AB39-DA0C241583EF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834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dirty="0"/>
              <a:t>Slayt Hazırlama</a:t>
            </a:r>
            <a:r>
              <a:rPr spc="-100" dirty="0"/>
              <a:t> </a:t>
            </a:r>
            <a:r>
              <a:rPr dirty="0"/>
              <a:t>Teknikleri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2994" y="1339341"/>
            <a:ext cx="7138670" cy="4572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Slayt geçişlerinin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çok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fazla dikkat çekici</a:t>
            </a:r>
            <a:r>
              <a:rPr sz="2800" spc="9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ve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ilgi dağıtıcı olmamasına dikkat</a:t>
            </a:r>
            <a:r>
              <a:rPr sz="2800" spc="3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edilmeli</a:t>
            </a:r>
            <a:endParaRPr sz="2800">
              <a:latin typeface="Tahoma"/>
              <a:cs typeface="Tahoma"/>
            </a:endParaRPr>
          </a:p>
          <a:p>
            <a:pPr marL="355600" marR="1706245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Animasyonlar yerinde ve anlamlı  kullanılmalı</a:t>
            </a:r>
            <a:endParaRPr sz="2800">
              <a:latin typeface="Tahoma"/>
              <a:cs typeface="Tahoma"/>
            </a:endParaRPr>
          </a:p>
          <a:p>
            <a:pPr marL="355600" marR="1170305" indent="-342900">
              <a:lnSpc>
                <a:spcPts val="3020"/>
              </a:lnSpc>
              <a:spcBef>
                <a:spcPts val="189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Ekrandaki elemanların hareketi, göz  hareketlerine uygun olmalı ve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gözü 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yormamalı</a:t>
            </a:r>
            <a:endParaRPr sz="2800">
              <a:latin typeface="Tahoma"/>
              <a:cs typeface="Tahoma"/>
            </a:endParaRPr>
          </a:p>
          <a:p>
            <a:pPr marL="355600" marR="5080" indent="-342900">
              <a:lnSpc>
                <a:spcPts val="3020"/>
              </a:lnSpc>
              <a:spcBef>
                <a:spcPts val="185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Sunum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özel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efektler, sesler, değişik fontlar,  göz alıcı renkler veya resimleri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çok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fazla  kullanarak</a:t>
            </a:r>
            <a:r>
              <a:rPr sz="2800" spc="1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düzenlenmemeli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0B83C564-9D65-4935-9E45-D3434177498F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834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dirty="0"/>
              <a:t>Slayt Hazırlama</a:t>
            </a:r>
            <a:r>
              <a:rPr spc="-100" dirty="0"/>
              <a:t> </a:t>
            </a:r>
            <a:r>
              <a:rPr dirty="0"/>
              <a:t>Teknikleri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2994" y="1338834"/>
            <a:ext cx="6957059" cy="3793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1200785" indent="-342900" algn="ctr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Sunum hazırlarken</a:t>
            </a:r>
            <a:r>
              <a:rPr sz="3200" spc="-7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animasyon</a:t>
            </a:r>
            <a:endParaRPr sz="32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kullanımının</a:t>
            </a:r>
            <a:r>
              <a:rPr sz="3200" spc="-5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önemi</a:t>
            </a:r>
            <a:endParaRPr sz="3200">
              <a:latin typeface="Tahoma"/>
              <a:cs typeface="Tahoma"/>
            </a:endParaRPr>
          </a:p>
          <a:p>
            <a:pPr marL="756285" marR="813435" lvl="1" indent="-286385">
              <a:lnSpc>
                <a:spcPct val="100000"/>
              </a:lnSpc>
              <a:spcBef>
                <a:spcPts val="6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Gereksiz animasyon kullanımından  kaçınmak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Dinleyiciyi rahatsız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 edecek</a:t>
            </a:r>
            <a:endParaRPr sz="2800">
              <a:latin typeface="Tahoma"/>
              <a:cs typeface="Tahoma"/>
            </a:endParaRPr>
          </a:p>
          <a:p>
            <a:pPr marR="1198245" algn="ctr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animasyonlardan</a:t>
            </a:r>
            <a:r>
              <a:rPr sz="2800" spc="1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kaçınmak</a:t>
            </a:r>
            <a:endParaRPr sz="2800">
              <a:latin typeface="Tahoma"/>
              <a:cs typeface="Tahoma"/>
            </a:endParaRPr>
          </a:p>
          <a:p>
            <a:pPr marL="756285" marR="5080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İçerikle bağdaşmayan animasyonlardan  kaçınmak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90C748D3-57B2-459B-940A-ED8819E143F9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834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dirty="0"/>
              <a:t>Slayt Hazırlama</a:t>
            </a:r>
            <a:r>
              <a:rPr spc="-100" dirty="0"/>
              <a:t> </a:t>
            </a:r>
            <a:r>
              <a:rPr dirty="0"/>
              <a:t>Teknikleri</a:t>
            </a:r>
          </a:p>
        </p:txBody>
      </p:sp>
      <p:sp>
        <p:nvSpPr>
          <p:cNvPr id="3" name="object 3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2016" y="3672840"/>
            <a:ext cx="7196328" cy="26243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32788" y="3784091"/>
            <a:ext cx="3570732" cy="22951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14500" y="3714750"/>
            <a:ext cx="7072630" cy="2500630"/>
          </a:xfrm>
          <a:custGeom>
            <a:avLst/>
            <a:gdLst/>
            <a:ahLst/>
            <a:cxnLst/>
            <a:rect l="l" t="t" r="r" b="b"/>
            <a:pathLst>
              <a:path w="7072630" h="2500629">
                <a:moveTo>
                  <a:pt x="6655561" y="0"/>
                </a:moveTo>
                <a:lnTo>
                  <a:pt x="416687" y="0"/>
                </a:lnTo>
                <a:lnTo>
                  <a:pt x="368093" y="2803"/>
                </a:lnTo>
                <a:lnTo>
                  <a:pt x="321146" y="11005"/>
                </a:lnTo>
                <a:lnTo>
                  <a:pt x="276157" y="24292"/>
                </a:lnTo>
                <a:lnTo>
                  <a:pt x="233441" y="42353"/>
                </a:lnTo>
                <a:lnTo>
                  <a:pt x="193308" y="64874"/>
                </a:lnTo>
                <a:lnTo>
                  <a:pt x="156073" y="91543"/>
                </a:lnTo>
                <a:lnTo>
                  <a:pt x="122046" y="122047"/>
                </a:lnTo>
                <a:lnTo>
                  <a:pt x="91543" y="156073"/>
                </a:lnTo>
                <a:lnTo>
                  <a:pt x="64874" y="193308"/>
                </a:lnTo>
                <a:lnTo>
                  <a:pt x="42353" y="233441"/>
                </a:lnTo>
                <a:lnTo>
                  <a:pt x="24292" y="276157"/>
                </a:lnTo>
                <a:lnTo>
                  <a:pt x="11005" y="321146"/>
                </a:lnTo>
                <a:lnTo>
                  <a:pt x="2803" y="368093"/>
                </a:lnTo>
                <a:lnTo>
                  <a:pt x="0" y="416687"/>
                </a:lnTo>
                <a:lnTo>
                  <a:pt x="0" y="2083600"/>
                </a:lnTo>
                <a:lnTo>
                  <a:pt x="2803" y="2132198"/>
                </a:lnTo>
                <a:lnTo>
                  <a:pt x="11005" y="2179150"/>
                </a:lnTo>
                <a:lnTo>
                  <a:pt x="24292" y="2224143"/>
                </a:lnTo>
                <a:lnTo>
                  <a:pt x="42353" y="2266864"/>
                </a:lnTo>
                <a:lnTo>
                  <a:pt x="64874" y="2307000"/>
                </a:lnTo>
                <a:lnTo>
                  <a:pt x="91543" y="2344239"/>
                </a:lnTo>
                <a:lnTo>
                  <a:pt x="122047" y="2378268"/>
                </a:lnTo>
                <a:lnTo>
                  <a:pt x="156073" y="2408774"/>
                </a:lnTo>
                <a:lnTo>
                  <a:pt x="193308" y="2435445"/>
                </a:lnTo>
                <a:lnTo>
                  <a:pt x="233441" y="2457968"/>
                </a:lnTo>
                <a:lnTo>
                  <a:pt x="276157" y="2476030"/>
                </a:lnTo>
                <a:lnTo>
                  <a:pt x="321146" y="2489319"/>
                </a:lnTo>
                <a:lnTo>
                  <a:pt x="368093" y="2497521"/>
                </a:lnTo>
                <a:lnTo>
                  <a:pt x="416687" y="2500325"/>
                </a:lnTo>
                <a:lnTo>
                  <a:pt x="6655561" y="2500325"/>
                </a:lnTo>
                <a:lnTo>
                  <a:pt x="6704180" y="2497521"/>
                </a:lnTo>
                <a:lnTo>
                  <a:pt x="6751149" y="2489319"/>
                </a:lnTo>
                <a:lnTo>
                  <a:pt x="6796156" y="2476030"/>
                </a:lnTo>
                <a:lnTo>
                  <a:pt x="6838888" y="2457968"/>
                </a:lnTo>
                <a:lnTo>
                  <a:pt x="6879033" y="2435445"/>
                </a:lnTo>
                <a:lnTo>
                  <a:pt x="6916279" y="2408774"/>
                </a:lnTo>
                <a:lnTo>
                  <a:pt x="6950313" y="2378268"/>
                </a:lnTo>
                <a:lnTo>
                  <a:pt x="6980822" y="2344239"/>
                </a:lnTo>
                <a:lnTo>
                  <a:pt x="7007495" y="2307000"/>
                </a:lnTo>
                <a:lnTo>
                  <a:pt x="7030019" y="2266864"/>
                </a:lnTo>
                <a:lnTo>
                  <a:pt x="7048081" y="2224143"/>
                </a:lnTo>
                <a:lnTo>
                  <a:pt x="7061370" y="2179150"/>
                </a:lnTo>
                <a:lnTo>
                  <a:pt x="7069572" y="2132198"/>
                </a:lnTo>
                <a:lnTo>
                  <a:pt x="7072376" y="2083600"/>
                </a:lnTo>
                <a:lnTo>
                  <a:pt x="7072376" y="416687"/>
                </a:lnTo>
                <a:lnTo>
                  <a:pt x="7069572" y="368093"/>
                </a:lnTo>
                <a:lnTo>
                  <a:pt x="7061370" y="321146"/>
                </a:lnTo>
                <a:lnTo>
                  <a:pt x="7048081" y="276157"/>
                </a:lnTo>
                <a:lnTo>
                  <a:pt x="7030019" y="233441"/>
                </a:lnTo>
                <a:lnTo>
                  <a:pt x="7007495" y="193308"/>
                </a:lnTo>
                <a:lnTo>
                  <a:pt x="6980822" y="156073"/>
                </a:lnTo>
                <a:lnTo>
                  <a:pt x="6950313" y="122046"/>
                </a:lnTo>
                <a:lnTo>
                  <a:pt x="6916279" y="91543"/>
                </a:lnTo>
                <a:lnTo>
                  <a:pt x="6879033" y="64874"/>
                </a:lnTo>
                <a:lnTo>
                  <a:pt x="6838888" y="42353"/>
                </a:lnTo>
                <a:lnTo>
                  <a:pt x="6796156" y="24292"/>
                </a:lnTo>
                <a:lnTo>
                  <a:pt x="6751149" y="11005"/>
                </a:lnTo>
                <a:lnTo>
                  <a:pt x="6704180" y="2803"/>
                </a:lnTo>
                <a:lnTo>
                  <a:pt x="6655561" y="0"/>
                </a:lnTo>
                <a:close/>
              </a:path>
            </a:pathLst>
          </a:custGeom>
          <a:solidFill>
            <a:srgbClr val="6A5C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14500" y="3714750"/>
            <a:ext cx="7072630" cy="2500630"/>
          </a:xfrm>
          <a:custGeom>
            <a:avLst/>
            <a:gdLst/>
            <a:ahLst/>
            <a:cxnLst/>
            <a:rect l="l" t="t" r="r" b="b"/>
            <a:pathLst>
              <a:path w="7072630" h="2500629">
                <a:moveTo>
                  <a:pt x="0" y="416687"/>
                </a:moveTo>
                <a:lnTo>
                  <a:pt x="2803" y="368093"/>
                </a:lnTo>
                <a:lnTo>
                  <a:pt x="11005" y="321146"/>
                </a:lnTo>
                <a:lnTo>
                  <a:pt x="24292" y="276157"/>
                </a:lnTo>
                <a:lnTo>
                  <a:pt x="42353" y="233441"/>
                </a:lnTo>
                <a:lnTo>
                  <a:pt x="64874" y="193308"/>
                </a:lnTo>
                <a:lnTo>
                  <a:pt x="91543" y="156073"/>
                </a:lnTo>
                <a:lnTo>
                  <a:pt x="122046" y="122047"/>
                </a:lnTo>
                <a:lnTo>
                  <a:pt x="156073" y="91543"/>
                </a:lnTo>
                <a:lnTo>
                  <a:pt x="193308" y="64874"/>
                </a:lnTo>
                <a:lnTo>
                  <a:pt x="233441" y="42353"/>
                </a:lnTo>
                <a:lnTo>
                  <a:pt x="276157" y="24292"/>
                </a:lnTo>
                <a:lnTo>
                  <a:pt x="321146" y="11005"/>
                </a:lnTo>
                <a:lnTo>
                  <a:pt x="368093" y="2803"/>
                </a:lnTo>
                <a:lnTo>
                  <a:pt x="416687" y="0"/>
                </a:lnTo>
                <a:lnTo>
                  <a:pt x="6655561" y="0"/>
                </a:lnTo>
                <a:lnTo>
                  <a:pt x="6704180" y="2803"/>
                </a:lnTo>
                <a:lnTo>
                  <a:pt x="6751149" y="11005"/>
                </a:lnTo>
                <a:lnTo>
                  <a:pt x="6796156" y="24292"/>
                </a:lnTo>
                <a:lnTo>
                  <a:pt x="6838888" y="42353"/>
                </a:lnTo>
                <a:lnTo>
                  <a:pt x="6879033" y="64874"/>
                </a:lnTo>
                <a:lnTo>
                  <a:pt x="6916279" y="91543"/>
                </a:lnTo>
                <a:lnTo>
                  <a:pt x="6950313" y="122046"/>
                </a:lnTo>
                <a:lnTo>
                  <a:pt x="6980822" y="156073"/>
                </a:lnTo>
                <a:lnTo>
                  <a:pt x="7007495" y="193308"/>
                </a:lnTo>
                <a:lnTo>
                  <a:pt x="7030019" y="233441"/>
                </a:lnTo>
                <a:lnTo>
                  <a:pt x="7048081" y="276157"/>
                </a:lnTo>
                <a:lnTo>
                  <a:pt x="7061370" y="321146"/>
                </a:lnTo>
                <a:lnTo>
                  <a:pt x="7069572" y="368093"/>
                </a:lnTo>
                <a:lnTo>
                  <a:pt x="7072376" y="416687"/>
                </a:lnTo>
                <a:lnTo>
                  <a:pt x="7072376" y="2083600"/>
                </a:lnTo>
                <a:lnTo>
                  <a:pt x="7069572" y="2132198"/>
                </a:lnTo>
                <a:lnTo>
                  <a:pt x="7061370" y="2179150"/>
                </a:lnTo>
                <a:lnTo>
                  <a:pt x="7048081" y="2224143"/>
                </a:lnTo>
                <a:lnTo>
                  <a:pt x="7030019" y="2266864"/>
                </a:lnTo>
                <a:lnTo>
                  <a:pt x="7007495" y="2307000"/>
                </a:lnTo>
                <a:lnTo>
                  <a:pt x="6980822" y="2344239"/>
                </a:lnTo>
                <a:lnTo>
                  <a:pt x="6950313" y="2378268"/>
                </a:lnTo>
                <a:lnTo>
                  <a:pt x="6916279" y="2408774"/>
                </a:lnTo>
                <a:lnTo>
                  <a:pt x="6879033" y="2435445"/>
                </a:lnTo>
                <a:lnTo>
                  <a:pt x="6838888" y="2457968"/>
                </a:lnTo>
                <a:lnTo>
                  <a:pt x="6796156" y="2476030"/>
                </a:lnTo>
                <a:lnTo>
                  <a:pt x="6751149" y="2489319"/>
                </a:lnTo>
                <a:lnTo>
                  <a:pt x="6704180" y="2497521"/>
                </a:lnTo>
                <a:lnTo>
                  <a:pt x="6655561" y="2500325"/>
                </a:lnTo>
                <a:lnTo>
                  <a:pt x="416687" y="2500325"/>
                </a:lnTo>
                <a:lnTo>
                  <a:pt x="368093" y="2497521"/>
                </a:lnTo>
                <a:lnTo>
                  <a:pt x="321146" y="2489319"/>
                </a:lnTo>
                <a:lnTo>
                  <a:pt x="276157" y="2476030"/>
                </a:lnTo>
                <a:lnTo>
                  <a:pt x="233441" y="2457968"/>
                </a:lnTo>
                <a:lnTo>
                  <a:pt x="193308" y="2435445"/>
                </a:lnTo>
                <a:lnTo>
                  <a:pt x="156073" y="2408774"/>
                </a:lnTo>
                <a:lnTo>
                  <a:pt x="122047" y="2378268"/>
                </a:lnTo>
                <a:lnTo>
                  <a:pt x="91543" y="2344239"/>
                </a:lnTo>
                <a:lnTo>
                  <a:pt x="64874" y="2307000"/>
                </a:lnTo>
                <a:lnTo>
                  <a:pt x="42353" y="2266864"/>
                </a:lnTo>
                <a:lnTo>
                  <a:pt x="24292" y="2224143"/>
                </a:lnTo>
                <a:lnTo>
                  <a:pt x="11005" y="2179150"/>
                </a:lnTo>
                <a:lnTo>
                  <a:pt x="2803" y="2132198"/>
                </a:lnTo>
                <a:lnTo>
                  <a:pt x="0" y="2083600"/>
                </a:lnTo>
                <a:lnTo>
                  <a:pt x="0" y="416687"/>
                </a:lnTo>
                <a:close/>
              </a:path>
            </a:pathLst>
          </a:custGeom>
          <a:ln w="38100">
            <a:solidFill>
              <a:srgbClr val="79A6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02994" y="1339341"/>
            <a:ext cx="6991350" cy="4671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Verilen bir metnin gerektirdiği grafik ya da  resim, metinle birlikte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aynı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ekranda yer  almış</a:t>
            </a:r>
            <a:r>
              <a:rPr sz="2800" spc="-7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olmalı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51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Kullanılan resim ya da grafikler</a:t>
            </a:r>
            <a:r>
              <a:rPr sz="2800" spc="8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gereksiz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ayrıntılardan arındırılmalı</a:t>
            </a:r>
            <a:endParaRPr sz="2800">
              <a:latin typeface="Tahoma"/>
              <a:cs typeface="Tahoma"/>
            </a:endParaRPr>
          </a:p>
          <a:p>
            <a:pPr marL="324485">
              <a:lnSpc>
                <a:spcPct val="100000"/>
              </a:lnSpc>
              <a:spcBef>
                <a:spcPts val="1705"/>
              </a:spcBef>
            </a:pPr>
            <a:r>
              <a:rPr sz="2000" b="1" spc="-5" dirty="0">
                <a:solidFill>
                  <a:srgbClr val="79A6AF"/>
                </a:solidFill>
                <a:latin typeface="Tahoma"/>
                <a:cs typeface="Tahoma"/>
              </a:rPr>
              <a:t>KÜÇÜK</a:t>
            </a:r>
            <a:r>
              <a:rPr sz="2000" b="1" spc="-110" dirty="0">
                <a:solidFill>
                  <a:srgbClr val="79A6A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79A6AF"/>
                </a:solidFill>
                <a:latin typeface="Tahoma"/>
                <a:cs typeface="Tahoma"/>
              </a:rPr>
              <a:t>KAN</a:t>
            </a:r>
            <a:endParaRPr sz="2000">
              <a:latin typeface="Tahoma"/>
              <a:cs typeface="Tahoma"/>
            </a:endParaRPr>
          </a:p>
          <a:p>
            <a:pPr marL="324485" marR="3555365">
              <a:lnSpc>
                <a:spcPct val="99600"/>
              </a:lnSpc>
              <a:spcBef>
                <a:spcPts val="10"/>
              </a:spcBef>
              <a:tabLst>
                <a:tab pos="2423160" algn="l"/>
              </a:tabLst>
            </a:pPr>
            <a:r>
              <a:rPr sz="2000" b="1" spc="-5" dirty="0">
                <a:solidFill>
                  <a:srgbClr val="79A6AF"/>
                </a:solidFill>
                <a:latin typeface="Tahoma"/>
                <a:cs typeface="Tahoma"/>
              </a:rPr>
              <a:t>DOLAŞIMI:</a:t>
            </a:r>
            <a:r>
              <a:rPr sz="2000" spc="-5" dirty="0">
                <a:solidFill>
                  <a:srgbClr val="79A6AF"/>
                </a:solidFill>
                <a:latin typeface="Tahoma"/>
                <a:cs typeface="Tahoma"/>
              </a:rPr>
              <a:t>Kalpte</a:t>
            </a:r>
            <a:r>
              <a:rPr sz="2000" spc="-70" dirty="0">
                <a:solidFill>
                  <a:srgbClr val="79A6A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79A6AF"/>
                </a:solidFill>
                <a:latin typeface="Tahoma"/>
                <a:cs typeface="Tahoma"/>
              </a:rPr>
              <a:t>bulunan  </a:t>
            </a:r>
            <a:r>
              <a:rPr sz="2000" dirty="0">
                <a:solidFill>
                  <a:srgbClr val="79A6AF"/>
                </a:solidFill>
                <a:latin typeface="Tahoma"/>
                <a:cs typeface="Tahoma"/>
              </a:rPr>
              <a:t>kirli kanın </a:t>
            </a:r>
            <a:r>
              <a:rPr sz="2000" spc="-5" dirty="0">
                <a:solidFill>
                  <a:srgbClr val="79A6AF"/>
                </a:solidFill>
                <a:latin typeface="Tahoma"/>
                <a:cs typeface="Tahoma"/>
              </a:rPr>
              <a:t>akciğere gidip  temizlendikten </a:t>
            </a:r>
            <a:r>
              <a:rPr sz="2000" spc="-10" dirty="0">
                <a:solidFill>
                  <a:srgbClr val="79A6AF"/>
                </a:solidFill>
                <a:latin typeface="Tahoma"/>
                <a:cs typeface="Tahoma"/>
              </a:rPr>
              <a:t>sonra tekrar  </a:t>
            </a:r>
            <a:r>
              <a:rPr sz="2000" dirty="0">
                <a:solidFill>
                  <a:srgbClr val="79A6AF"/>
                </a:solidFill>
                <a:latin typeface="Tahoma"/>
                <a:cs typeface="Tahoma"/>
              </a:rPr>
              <a:t>kalbe</a:t>
            </a:r>
            <a:r>
              <a:rPr sz="2000" spc="-10" dirty="0">
                <a:solidFill>
                  <a:srgbClr val="79A6AF"/>
                </a:solidFill>
                <a:latin typeface="Tahoma"/>
                <a:cs typeface="Tahoma"/>
              </a:rPr>
              <a:t> </a:t>
            </a:r>
            <a:r>
              <a:rPr sz="2000" spc="-25" dirty="0">
                <a:solidFill>
                  <a:srgbClr val="79A6AF"/>
                </a:solidFill>
                <a:latin typeface="Tahoma"/>
                <a:cs typeface="Tahoma"/>
              </a:rPr>
              <a:t>dönmesidir.	</a:t>
            </a:r>
            <a:r>
              <a:rPr sz="2000" dirty="0">
                <a:solidFill>
                  <a:srgbClr val="79A6AF"/>
                </a:solidFill>
                <a:latin typeface="Tahoma"/>
                <a:cs typeface="Tahoma"/>
              </a:rPr>
              <a:t>Sağ  karıncıkta başlar , sol  kulakçıkta</a:t>
            </a:r>
            <a:r>
              <a:rPr sz="2000" spc="-90" dirty="0">
                <a:solidFill>
                  <a:srgbClr val="79A6AF"/>
                </a:solidFill>
                <a:latin typeface="Tahoma"/>
                <a:cs typeface="Tahoma"/>
              </a:rPr>
              <a:t> </a:t>
            </a:r>
            <a:r>
              <a:rPr sz="2000" spc="-45" dirty="0">
                <a:solidFill>
                  <a:srgbClr val="79A6AF"/>
                </a:solidFill>
                <a:latin typeface="Tahoma"/>
                <a:cs typeface="Tahoma"/>
              </a:rPr>
              <a:t>biter.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929376" y="3929049"/>
            <a:ext cx="1875535" cy="19939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F7420BAE-8782-4F6D-AF58-56EF5FB8056B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834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dirty="0"/>
              <a:t>Slaytlarda Renk</a:t>
            </a:r>
            <a:r>
              <a:rPr spc="-95" dirty="0"/>
              <a:t> </a:t>
            </a:r>
            <a:r>
              <a:rPr dirty="0"/>
              <a:t>Kullanımı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2994" y="1339341"/>
            <a:ext cx="5829935" cy="4610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Renk kullanımında basitlik</a:t>
            </a:r>
            <a:r>
              <a:rPr sz="2800" spc="2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ve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tutarlılık</a:t>
            </a:r>
            <a:r>
              <a:rPr sz="2800" spc="-1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önemlidir.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Okunabilirliğe özen</a:t>
            </a:r>
            <a:r>
              <a:rPr sz="2800" spc="3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gösterilmelidir.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Verilmek istenilen </a:t>
            </a:r>
            <a:r>
              <a:rPr sz="2800" spc="-10" dirty="0">
                <a:solidFill>
                  <a:srgbClr val="080808"/>
                </a:solidFill>
                <a:latin typeface="Tahoma"/>
                <a:cs typeface="Tahoma"/>
              </a:rPr>
              <a:t>mesajlara</a:t>
            </a:r>
            <a:r>
              <a:rPr sz="2800" spc="3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uygun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renkler</a:t>
            </a:r>
            <a:r>
              <a:rPr sz="2800" spc="-3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seçilmelidir.</a:t>
            </a:r>
            <a:endParaRPr sz="2800">
              <a:latin typeface="Tahoma"/>
              <a:cs typeface="Tahoma"/>
            </a:endParaRPr>
          </a:p>
          <a:p>
            <a:pPr marL="355600" marR="35814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Vurgulanmak istenilen yerlerdeki  renk seçimine dikkat</a:t>
            </a:r>
            <a:r>
              <a:rPr sz="2800" spc="4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edilmelidir.</a:t>
            </a:r>
            <a:endParaRPr sz="2800">
              <a:latin typeface="Tahoma"/>
              <a:cs typeface="Tahoma"/>
            </a:endParaRPr>
          </a:p>
          <a:p>
            <a:pPr marL="355600" marR="97790" indent="-342900">
              <a:lnSpc>
                <a:spcPct val="100000"/>
              </a:lnSpc>
              <a:spcBef>
                <a:spcPts val="6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Bir ekranda, dört farklı renkten  fazla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renk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kullanılmamasına dikkat  </a:t>
            </a:r>
            <a:r>
              <a:rPr sz="2800" spc="-10" dirty="0">
                <a:solidFill>
                  <a:srgbClr val="080808"/>
                </a:solidFill>
                <a:latin typeface="Tahoma"/>
                <a:cs typeface="Tahoma"/>
              </a:rPr>
              <a:t>edilmeli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5965" y="6541414"/>
            <a:ext cx="94170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tr-TR" sz="1600" b="1" spc="-5" dirty="0" smtClean="0">
                <a:solidFill>
                  <a:srgbClr val="080808"/>
                </a:solidFill>
                <a:latin typeface="Times New Roman"/>
                <a:cs typeface="Times New Roman"/>
              </a:rPr>
              <a:t>Şubat 2016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53806" y="6564172"/>
            <a:ext cx="254000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080808"/>
                </a:solidFill>
                <a:latin typeface="Times New Roman"/>
                <a:cs typeface="Times New Roman"/>
              </a:rPr>
              <a:t>26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572375" y="1642998"/>
            <a:ext cx="1428750" cy="10763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24801" y="3214623"/>
            <a:ext cx="1647825" cy="18520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ts val="1510"/>
              </a:lnSpc>
            </a:pPr>
            <a:fld id="{BB7ED400-7BF6-414D-97A5-B19F9992194A}" type="datetime1">
              <a:rPr lang="tr-TR" smtClean="0"/>
              <a:t>03.02.2022</a:t>
            </a:fld>
            <a:endParaRPr lang="tr-T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0" y="76200"/>
            <a:ext cx="7381875" cy="1066800"/>
          </a:xfrm>
          <a:prstGeom prst="rect">
            <a:avLst/>
          </a:prstGeom>
          <a:solidFill>
            <a:srgbClr val="FF9900"/>
          </a:solidFill>
          <a:ln w="25400">
            <a:solidFill>
              <a:srgbClr val="040404"/>
            </a:solidFill>
          </a:ln>
        </p:spPr>
        <p:txBody>
          <a:bodyPr vert="horz" wrap="square" lIns="0" tIns="182880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440"/>
              </a:spcBef>
            </a:pPr>
            <a:r>
              <a:rPr b="1" spc="-5" dirty="0">
                <a:latin typeface="Tahoma"/>
                <a:cs typeface="Tahoma"/>
              </a:rPr>
              <a:t>TURUNCU</a:t>
            </a:r>
          </a:p>
        </p:txBody>
      </p:sp>
      <p:sp>
        <p:nvSpPr>
          <p:cNvPr id="3" name="object 3"/>
          <p:cNvSpPr/>
          <p:nvPr/>
        </p:nvSpPr>
        <p:spPr>
          <a:xfrm>
            <a:off x="1475232" y="1266444"/>
            <a:ext cx="7488935" cy="53553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03603" y="1196339"/>
            <a:ext cx="7723632" cy="48889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24000" y="1295400"/>
            <a:ext cx="7391400" cy="5257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24000" y="1295400"/>
            <a:ext cx="7391400" cy="5257800"/>
          </a:xfrm>
          <a:custGeom>
            <a:avLst/>
            <a:gdLst/>
            <a:ahLst/>
            <a:cxnLst/>
            <a:rect l="l" t="t" r="r" b="b"/>
            <a:pathLst>
              <a:path w="7391400" h="5257800">
                <a:moveTo>
                  <a:pt x="0" y="5257800"/>
                </a:moveTo>
                <a:lnTo>
                  <a:pt x="7391400" y="5257800"/>
                </a:lnTo>
                <a:lnTo>
                  <a:pt x="7391400" y="0"/>
                </a:lnTo>
                <a:lnTo>
                  <a:pt x="0" y="0"/>
                </a:lnTo>
                <a:lnTo>
                  <a:pt x="0" y="5257800"/>
                </a:lnTo>
                <a:close/>
              </a:path>
            </a:pathLst>
          </a:custGeom>
          <a:ln w="12700">
            <a:solidFill>
              <a:srgbClr val="B8CC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02994" y="1338834"/>
            <a:ext cx="7135495" cy="4683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  <a:tab pos="3856354" algn="l"/>
              </a:tabLst>
            </a:pPr>
            <a:r>
              <a:rPr sz="3200" b="1" dirty="0">
                <a:solidFill>
                  <a:srgbClr val="EF8F00"/>
                </a:solidFill>
                <a:latin typeface="Tahoma"/>
                <a:cs typeface="Tahoma"/>
              </a:rPr>
              <a:t>Sıcak</a:t>
            </a:r>
            <a:r>
              <a:rPr sz="3200" b="1" spc="-35" dirty="0">
                <a:solidFill>
                  <a:srgbClr val="EF8F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EF8F00"/>
                </a:solidFill>
                <a:latin typeface="Tahoma"/>
                <a:cs typeface="Tahoma"/>
              </a:rPr>
              <a:t>bir</a:t>
            </a:r>
            <a:r>
              <a:rPr sz="3200" b="1" spc="10" dirty="0">
                <a:solidFill>
                  <a:srgbClr val="EF8F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EF8F00"/>
                </a:solidFill>
                <a:latin typeface="Tahoma"/>
                <a:cs typeface="Tahoma"/>
              </a:rPr>
              <a:t>renktir	hayranlık</a:t>
            </a:r>
            <a:r>
              <a:rPr sz="3200" b="1" spc="-110" dirty="0">
                <a:solidFill>
                  <a:srgbClr val="EF8F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EF8F00"/>
                </a:solidFill>
                <a:latin typeface="Tahoma"/>
                <a:cs typeface="Tahoma"/>
              </a:rPr>
              <a:t>verici,</a:t>
            </a:r>
            <a:endParaRPr sz="32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3200" b="1" dirty="0">
                <a:solidFill>
                  <a:srgbClr val="EF8F00"/>
                </a:solidFill>
                <a:latin typeface="Tahoma"/>
                <a:cs typeface="Tahoma"/>
              </a:rPr>
              <a:t>canlı ve</a:t>
            </a:r>
            <a:r>
              <a:rPr sz="3200" b="1" spc="-105" dirty="0">
                <a:solidFill>
                  <a:srgbClr val="EF8F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EF8F00"/>
                </a:solidFill>
                <a:latin typeface="Tahoma"/>
                <a:cs typeface="Tahoma"/>
              </a:rPr>
              <a:t>samimidir.</a:t>
            </a:r>
            <a:endParaRPr sz="3200">
              <a:latin typeface="Tahoma"/>
              <a:cs typeface="Tahoma"/>
            </a:endParaRPr>
          </a:p>
          <a:p>
            <a:pPr marL="355600" marR="1100455" indent="-342900">
              <a:lnSpc>
                <a:spcPct val="100000"/>
              </a:lnSpc>
              <a:spcBef>
                <a:spcPts val="76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  <a:tab pos="2367280" algn="l"/>
              </a:tabLst>
            </a:pPr>
            <a:r>
              <a:rPr sz="3200" b="1" dirty="0">
                <a:solidFill>
                  <a:srgbClr val="EF8F00"/>
                </a:solidFill>
                <a:latin typeface="Tahoma"/>
                <a:cs typeface="Tahoma"/>
              </a:rPr>
              <a:t>Sayfanın	göz alıcı</a:t>
            </a:r>
            <a:r>
              <a:rPr sz="3200" b="1" spc="-75" dirty="0">
                <a:solidFill>
                  <a:srgbClr val="EF8F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EF8F00"/>
                </a:solidFill>
                <a:latin typeface="Tahoma"/>
                <a:cs typeface="Tahoma"/>
              </a:rPr>
              <a:t>ve</a:t>
            </a:r>
            <a:r>
              <a:rPr sz="3200" b="1" spc="-35" dirty="0">
                <a:solidFill>
                  <a:srgbClr val="EF8F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EF8F00"/>
                </a:solidFill>
                <a:latin typeface="Tahoma"/>
                <a:cs typeface="Tahoma"/>
              </a:rPr>
              <a:t>dikkat  çekici </a:t>
            </a:r>
            <a:r>
              <a:rPr sz="3200" b="1" spc="-5" dirty="0">
                <a:solidFill>
                  <a:srgbClr val="EF8F00"/>
                </a:solidFill>
                <a:latin typeface="Tahoma"/>
                <a:cs typeface="Tahoma"/>
              </a:rPr>
              <a:t>olması </a:t>
            </a:r>
            <a:r>
              <a:rPr sz="3200" b="1" dirty="0">
                <a:solidFill>
                  <a:srgbClr val="EF8F00"/>
                </a:solidFill>
                <a:latin typeface="Tahoma"/>
                <a:cs typeface="Tahoma"/>
              </a:rPr>
              <a:t>için turuncu  kullanılabilir.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b="1" dirty="0">
                <a:solidFill>
                  <a:srgbClr val="EF8F00"/>
                </a:solidFill>
                <a:latin typeface="Tahoma"/>
                <a:cs typeface="Tahoma"/>
              </a:rPr>
              <a:t>Zemin rengi olma</a:t>
            </a:r>
            <a:r>
              <a:rPr sz="3200" b="1" spc="-114" dirty="0">
                <a:solidFill>
                  <a:srgbClr val="EF8F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EF8F00"/>
                </a:solidFill>
                <a:latin typeface="Tahoma"/>
                <a:cs typeface="Tahoma"/>
              </a:rPr>
              <a:t>açısından</a:t>
            </a:r>
            <a:endParaRPr sz="32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3200" b="1" dirty="0">
                <a:solidFill>
                  <a:srgbClr val="EF8F00"/>
                </a:solidFill>
                <a:latin typeface="Tahoma"/>
                <a:cs typeface="Tahoma"/>
              </a:rPr>
              <a:t>zayıftır.</a:t>
            </a:r>
            <a:endParaRPr sz="3200">
              <a:latin typeface="Tahoma"/>
              <a:cs typeface="Tahoma"/>
            </a:endParaRPr>
          </a:p>
          <a:p>
            <a:pPr marL="355600" marR="2281555" indent="-342900">
              <a:lnSpc>
                <a:spcPct val="100000"/>
              </a:lnSpc>
              <a:spcBef>
                <a:spcPts val="76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b="1" spc="-5" dirty="0">
                <a:solidFill>
                  <a:srgbClr val="EF8F00"/>
                </a:solidFill>
                <a:latin typeface="Tahoma"/>
                <a:cs typeface="Tahoma"/>
              </a:rPr>
              <a:t>Mavi </a:t>
            </a:r>
            <a:r>
              <a:rPr sz="3200" b="1" dirty="0">
                <a:solidFill>
                  <a:srgbClr val="EF8F00"/>
                </a:solidFill>
                <a:latin typeface="Tahoma"/>
                <a:cs typeface="Tahoma"/>
              </a:rPr>
              <a:t>ile</a:t>
            </a:r>
            <a:r>
              <a:rPr sz="3200" b="1" spc="-120" dirty="0">
                <a:solidFill>
                  <a:srgbClr val="EF8F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EF8F00"/>
                </a:solidFill>
                <a:latin typeface="Tahoma"/>
                <a:cs typeface="Tahoma"/>
              </a:rPr>
              <a:t>kullanmaktan  </a:t>
            </a:r>
            <a:r>
              <a:rPr sz="3200" b="1" spc="-5" dirty="0">
                <a:solidFill>
                  <a:srgbClr val="EF8F00"/>
                </a:solidFill>
                <a:latin typeface="Tahoma"/>
                <a:cs typeface="Tahoma"/>
              </a:rPr>
              <a:t>kaçınılmalıdır.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11CBCB0D-A08E-4830-9860-93F1D71E76A0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76200"/>
            <a:ext cx="7381875" cy="1066800"/>
          </a:xfrm>
          <a:custGeom>
            <a:avLst/>
            <a:gdLst/>
            <a:ahLst/>
            <a:cxnLst/>
            <a:rect l="l" t="t" r="r" b="b"/>
            <a:pathLst>
              <a:path w="7381875" h="1066800">
                <a:moveTo>
                  <a:pt x="0" y="1066800"/>
                </a:moveTo>
                <a:lnTo>
                  <a:pt x="7381875" y="1066800"/>
                </a:lnTo>
                <a:lnTo>
                  <a:pt x="7381875" y="0"/>
                </a:lnTo>
                <a:lnTo>
                  <a:pt x="0" y="0"/>
                </a:lnTo>
                <a:lnTo>
                  <a:pt x="0" y="1066800"/>
                </a:lnTo>
                <a:close/>
              </a:path>
            </a:pathLst>
          </a:custGeom>
          <a:solidFill>
            <a:srgbClr val="0808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0" y="76200"/>
            <a:ext cx="7381875" cy="1066800"/>
          </a:xfrm>
          <a:custGeom>
            <a:avLst/>
            <a:gdLst/>
            <a:ahLst/>
            <a:cxnLst/>
            <a:rect l="l" t="t" r="r" b="b"/>
            <a:pathLst>
              <a:path w="7381875" h="1066800">
                <a:moveTo>
                  <a:pt x="0" y="1066800"/>
                </a:moveTo>
                <a:lnTo>
                  <a:pt x="7381875" y="1066800"/>
                </a:lnTo>
                <a:lnTo>
                  <a:pt x="7381875" y="0"/>
                </a:lnTo>
                <a:lnTo>
                  <a:pt x="0" y="0"/>
                </a:lnTo>
                <a:lnTo>
                  <a:pt x="0" y="1066800"/>
                </a:lnTo>
                <a:close/>
              </a:path>
            </a:pathLst>
          </a:custGeom>
          <a:ln w="25400">
            <a:solidFill>
              <a:srgbClr val="04040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834" rIns="0" bIns="0" rtlCol="0">
            <a:spAutoFit/>
          </a:bodyPr>
          <a:lstStyle/>
          <a:p>
            <a:pPr marL="1377315">
              <a:lnSpc>
                <a:spcPts val="5255"/>
              </a:lnSpc>
            </a:pPr>
            <a:r>
              <a:rPr b="1" dirty="0">
                <a:solidFill>
                  <a:srgbClr val="EAEAEA"/>
                </a:solidFill>
                <a:latin typeface="Tahoma"/>
                <a:cs typeface="Tahoma"/>
              </a:rPr>
              <a:t>SİY</a:t>
            </a:r>
            <a:r>
              <a:rPr b="1" spc="-20" dirty="0">
                <a:solidFill>
                  <a:srgbClr val="EAEAEA"/>
                </a:solidFill>
                <a:latin typeface="Tahoma"/>
                <a:cs typeface="Tahoma"/>
              </a:rPr>
              <a:t>A</a:t>
            </a:r>
            <a:r>
              <a:rPr b="1" dirty="0">
                <a:solidFill>
                  <a:srgbClr val="EAEAEA"/>
                </a:solidFill>
                <a:latin typeface="Tahoma"/>
                <a:cs typeface="Tahoma"/>
              </a:rPr>
              <a:t>H</a:t>
            </a:r>
          </a:p>
        </p:txBody>
      </p:sp>
      <p:sp>
        <p:nvSpPr>
          <p:cNvPr id="5" name="object 5"/>
          <p:cNvSpPr/>
          <p:nvPr/>
        </p:nvSpPr>
        <p:spPr>
          <a:xfrm>
            <a:off x="1475232" y="1266444"/>
            <a:ext cx="7488935" cy="53553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46275" y="1171955"/>
            <a:ext cx="7444740" cy="40721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24000" y="1295400"/>
            <a:ext cx="7391400" cy="5257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24000" y="1295400"/>
            <a:ext cx="7391400" cy="5257800"/>
          </a:xfrm>
          <a:custGeom>
            <a:avLst/>
            <a:gdLst/>
            <a:ahLst/>
            <a:cxnLst/>
            <a:rect l="l" t="t" r="r" b="b"/>
            <a:pathLst>
              <a:path w="7391400" h="5257800">
                <a:moveTo>
                  <a:pt x="0" y="5257800"/>
                </a:moveTo>
                <a:lnTo>
                  <a:pt x="7391400" y="5257800"/>
                </a:lnTo>
                <a:lnTo>
                  <a:pt x="7391400" y="0"/>
                </a:lnTo>
                <a:lnTo>
                  <a:pt x="0" y="0"/>
                </a:lnTo>
                <a:lnTo>
                  <a:pt x="0" y="5257800"/>
                </a:lnTo>
                <a:close/>
              </a:path>
            </a:pathLst>
          </a:custGeom>
          <a:ln w="12700">
            <a:solidFill>
              <a:srgbClr val="B8CC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602994" y="1284985"/>
            <a:ext cx="6977380" cy="3900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79A6A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Mali </a:t>
            </a: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veriler sunmak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için</a:t>
            </a: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kullanılabilir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79A6A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Gücü </a:t>
            </a: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ve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tutkuyu temsil</a:t>
            </a:r>
            <a:r>
              <a:rPr sz="2400" spc="-12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eder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79A6A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Genellikle, keder,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ağır </a:t>
            </a: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ve depresyon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 rengidir</a:t>
            </a:r>
            <a:endParaRPr sz="2400">
              <a:latin typeface="Tahoma"/>
              <a:cs typeface="Tahoma"/>
            </a:endParaRPr>
          </a:p>
          <a:p>
            <a:pPr marL="355600" marR="414020" indent="-342900">
              <a:lnSpc>
                <a:spcPts val="2450"/>
              </a:lnSpc>
              <a:spcBef>
                <a:spcPts val="1160"/>
              </a:spcBef>
              <a:buClr>
                <a:srgbClr val="79A6A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Fakat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doğru bağlamda kullanılırsa, sofistike</a:t>
            </a:r>
            <a:r>
              <a:rPr sz="2400" spc="-10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ve  gizemli</a:t>
            </a:r>
            <a:r>
              <a:rPr sz="2400" spc="-9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olabilir</a:t>
            </a:r>
            <a:endParaRPr sz="2400">
              <a:latin typeface="Tahoma"/>
              <a:cs typeface="Tahoma"/>
            </a:endParaRPr>
          </a:p>
          <a:p>
            <a:pPr marL="355600" marR="1083310" indent="-342900">
              <a:lnSpc>
                <a:spcPts val="2450"/>
              </a:lnSpc>
              <a:spcBef>
                <a:spcPts val="1150"/>
              </a:spcBef>
              <a:buClr>
                <a:srgbClr val="79A6A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Çalışmalar, siyah artalan üzerinde</a:t>
            </a:r>
            <a:r>
              <a:rPr sz="2400" spc="-10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on-line  okumanın zorluğunu </a:t>
            </a: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ortaya</a:t>
            </a:r>
            <a:r>
              <a:rPr sz="2400" spc="-12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koymaktadır.</a:t>
            </a:r>
            <a:endParaRPr sz="2400">
              <a:latin typeface="Tahoma"/>
              <a:cs typeface="Tahoma"/>
            </a:endParaRPr>
          </a:p>
          <a:p>
            <a:pPr marL="355600" marR="5080" indent="-342900">
              <a:lnSpc>
                <a:spcPct val="85100"/>
              </a:lnSpc>
              <a:spcBef>
                <a:spcPts val="1140"/>
              </a:spcBef>
              <a:buClr>
                <a:srgbClr val="79A6A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Baskın </a:t>
            </a: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renk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olarak siyah kullanımı bir </a:t>
            </a: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çocuk sitesi 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için en kötü </a:t>
            </a: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seçim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olabilirken; bir </a:t>
            </a: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sanat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galerisi  </a:t>
            </a: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sitesi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için mükemmel bir </a:t>
            </a: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seçim</a:t>
            </a:r>
            <a:r>
              <a:rPr sz="2400" spc="-6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olabilir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7DB71700-474B-455F-89B4-3543520A43CD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0" y="76200"/>
            <a:ext cx="7381875" cy="1066800"/>
          </a:xfrm>
          <a:prstGeom prst="rect">
            <a:avLst/>
          </a:prstGeom>
          <a:solidFill>
            <a:srgbClr val="006FC0"/>
          </a:solidFill>
          <a:ln w="25400">
            <a:solidFill>
              <a:srgbClr val="040404"/>
            </a:solidFill>
          </a:ln>
        </p:spPr>
        <p:txBody>
          <a:bodyPr vert="horz" wrap="square" lIns="0" tIns="182880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440"/>
              </a:spcBef>
            </a:pPr>
            <a:r>
              <a:rPr b="1" dirty="0">
                <a:solidFill>
                  <a:srgbClr val="EAEAEA"/>
                </a:solidFill>
                <a:latin typeface="Tahoma"/>
                <a:cs typeface="Tahoma"/>
              </a:rPr>
              <a:t>MAVİ</a:t>
            </a:r>
          </a:p>
        </p:txBody>
      </p:sp>
      <p:sp>
        <p:nvSpPr>
          <p:cNvPr id="3" name="object 3"/>
          <p:cNvSpPr/>
          <p:nvPr/>
        </p:nvSpPr>
        <p:spPr>
          <a:xfrm>
            <a:off x="1475232" y="1266444"/>
            <a:ext cx="7488935" cy="53553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24939" y="1126236"/>
            <a:ext cx="7618476" cy="47777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24000" y="1295400"/>
            <a:ext cx="7391400" cy="5257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24000" y="1295400"/>
            <a:ext cx="7391400" cy="5257800"/>
          </a:xfrm>
          <a:custGeom>
            <a:avLst/>
            <a:gdLst/>
            <a:ahLst/>
            <a:cxnLst/>
            <a:rect l="l" t="t" r="r" b="b"/>
            <a:pathLst>
              <a:path w="7391400" h="5257800">
                <a:moveTo>
                  <a:pt x="0" y="5257800"/>
                </a:moveTo>
                <a:lnTo>
                  <a:pt x="7391400" y="5257800"/>
                </a:lnTo>
                <a:lnTo>
                  <a:pt x="7391400" y="0"/>
                </a:lnTo>
                <a:lnTo>
                  <a:pt x="0" y="0"/>
                </a:lnTo>
                <a:lnTo>
                  <a:pt x="0" y="5257800"/>
                </a:lnTo>
                <a:close/>
              </a:path>
            </a:pathLst>
          </a:custGeom>
          <a:ln w="12700">
            <a:solidFill>
              <a:srgbClr val="B8CC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02994" y="1253997"/>
            <a:ext cx="7080250" cy="3502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06FC0"/>
                </a:solidFill>
                <a:latin typeface="Tahoma"/>
                <a:cs typeface="Tahoma"/>
              </a:rPr>
              <a:t>Sakinlik, güvenirlik</a:t>
            </a:r>
            <a:r>
              <a:rPr sz="2800" spc="3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06FC0"/>
                </a:solidFill>
                <a:latin typeface="Tahoma"/>
                <a:cs typeface="Tahoma"/>
              </a:rPr>
              <a:t>simgesidir.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ts val="3025"/>
              </a:lnSpc>
              <a:spcBef>
                <a:spcPts val="6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06FC0"/>
                </a:solidFill>
                <a:latin typeface="Tahoma"/>
                <a:cs typeface="Tahoma"/>
              </a:rPr>
              <a:t>Batıda intiharları azaltmak </a:t>
            </a:r>
            <a:r>
              <a:rPr sz="2800" dirty="0">
                <a:solidFill>
                  <a:srgbClr val="006FC0"/>
                </a:solidFill>
                <a:latin typeface="Tahoma"/>
                <a:cs typeface="Tahoma"/>
              </a:rPr>
              <a:t>için</a:t>
            </a:r>
            <a:r>
              <a:rPr sz="2800" spc="5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06FC0"/>
                </a:solidFill>
                <a:latin typeface="Tahoma"/>
                <a:cs typeface="Tahoma"/>
              </a:rPr>
              <a:t>köprü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ts val="3025"/>
              </a:lnSpc>
            </a:pPr>
            <a:r>
              <a:rPr sz="2800" spc="-5" dirty="0">
                <a:solidFill>
                  <a:srgbClr val="006FC0"/>
                </a:solidFill>
                <a:latin typeface="Tahoma"/>
                <a:cs typeface="Tahoma"/>
              </a:rPr>
              <a:t>ayaklarını maviye</a:t>
            </a:r>
            <a:r>
              <a:rPr sz="2800" spc="2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06FC0"/>
                </a:solidFill>
                <a:latin typeface="Tahoma"/>
                <a:cs typeface="Tahoma"/>
              </a:rPr>
              <a:t>boyarlar.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ts val="3025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06FC0"/>
                </a:solidFill>
                <a:latin typeface="Tahoma"/>
                <a:cs typeface="Tahoma"/>
              </a:rPr>
              <a:t>Duvarları mavi </a:t>
            </a:r>
            <a:r>
              <a:rPr sz="2800" dirty="0">
                <a:solidFill>
                  <a:srgbClr val="006FC0"/>
                </a:solidFill>
                <a:latin typeface="Tahoma"/>
                <a:cs typeface="Tahoma"/>
              </a:rPr>
              <a:t>olan </a:t>
            </a:r>
            <a:r>
              <a:rPr sz="2800" spc="-5" dirty="0">
                <a:solidFill>
                  <a:srgbClr val="006FC0"/>
                </a:solidFill>
                <a:latin typeface="Tahoma"/>
                <a:cs typeface="Tahoma"/>
              </a:rPr>
              <a:t>okullarda</a:t>
            </a:r>
            <a:r>
              <a:rPr sz="2800" spc="8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06FC0"/>
                </a:solidFill>
                <a:latin typeface="Tahoma"/>
                <a:cs typeface="Tahoma"/>
              </a:rPr>
              <a:t>çocukların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ts val="3025"/>
              </a:lnSpc>
            </a:pPr>
            <a:r>
              <a:rPr sz="2800" spc="-5" dirty="0">
                <a:solidFill>
                  <a:srgbClr val="006FC0"/>
                </a:solidFill>
                <a:latin typeface="Tahoma"/>
                <a:cs typeface="Tahoma"/>
              </a:rPr>
              <a:t>daha az yaramazlık yaptığı</a:t>
            </a:r>
            <a:r>
              <a:rPr sz="2800" spc="9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06FC0"/>
                </a:solidFill>
                <a:latin typeface="Tahoma"/>
                <a:cs typeface="Tahoma"/>
              </a:rPr>
              <a:t>saptanmıştır.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06FC0"/>
                </a:solidFill>
                <a:latin typeface="Tahoma"/>
                <a:cs typeface="Tahoma"/>
              </a:rPr>
              <a:t>Çok popüler bir zemin</a:t>
            </a:r>
            <a:r>
              <a:rPr sz="2800" spc="3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06FC0"/>
                </a:solidFill>
                <a:latin typeface="Tahoma"/>
                <a:cs typeface="Tahoma"/>
              </a:rPr>
              <a:t>rengidir.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ts val="3025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06FC0"/>
                </a:solidFill>
                <a:latin typeface="Tahoma"/>
                <a:cs typeface="Tahoma"/>
              </a:rPr>
              <a:t>Fakat turuncu ile maviyi birlikte</a:t>
            </a:r>
            <a:r>
              <a:rPr sz="2800" spc="9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06FC0"/>
                </a:solidFill>
                <a:latin typeface="Tahoma"/>
                <a:cs typeface="Tahoma"/>
              </a:rPr>
              <a:t>kullanırken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ts val="3025"/>
              </a:lnSpc>
            </a:pPr>
            <a:r>
              <a:rPr sz="2800" spc="-5" dirty="0">
                <a:solidFill>
                  <a:srgbClr val="006FC0"/>
                </a:solidFill>
                <a:latin typeface="Tahoma"/>
                <a:cs typeface="Tahoma"/>
              </a:rPr>
              <a:t>dikkatli olmak</a:t>
            </a:r>
            <a:r>
              <a:rPr sz="2800" spc="-3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06FC0"/>
                </a:solidFill>
                <a:latin typeface="Tahoma"/>
                <a:cs typeface="Tahoma"/>
              </a:rPr>
              <a:t>gerekmektedir.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B02291E1-B4D1-4F75-8BE0-31F1FE1CCCA9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0" y="76200"/>
            <a:ext cx="7381875" cy="1066800"/>
          </a:xfrm>
          <a:prstGeom prst="rect">
            <a:avLst/>
          </a:prstGeom>
          <a:solidFill>
            <a:srgbClr val="00AF50"/>
          </a:solidFill>
          <a:ln w="25400">
            <a:solidFill>
              <a:srgbClr val="040404"/>
            </a:solidFill>
          </a:ln>
        </p:spPr>
        <p:txBody>
          <a:bodyPr vert="horz" wrap="square" lIns="0" tIns="182880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440"/>
              </a:spcBef>
            </a:pPr>
            <a:r>
              <a:rPr b="1" dirty="0">
                <a:solidFill>
                  <a:srgbClr val="EAEAEA"/>
                </a:solidFill>
                <a:latin typeface="Tahoma"/>
                <a:cs typeface="Tahoma"/>
              </a:rPr>
              <a:t>YEŞİL</a:t>
            </a:r>
          </a:p>
        </p:txBody>
      </p:sp>
      <p:sp>
        <p:nvSpPr>
          <p:cNvPr id="3" name="object 3"/>
          <p:cNvSpPr/>
          <p:nvPr/>
        </p:nvSpPr>
        <p:spPr>
          <a:xfrm>
            <a:off x="1475232" y="1266444"/>
            <a:ext cx="7488935" cy="53553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35608" y="1181100"/>
            <a:ext cx="7344156" cy="4419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24000" y="1295400"/>
            <a:ext cx="7391400" cy="5257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24000" y="1295400"/>
            <a:ext cx="7391400" cy="5257800"/>
          </a:xfrm>
          <a:custGeom>
            <a:avLst/>
            <a:gdLst/>
            <a:ahLst/>
            <a:cxnLst/>
            <a:rect l="l" t="t" r="r" b="b"/>
            <a:pathLst>
              <a:path w="7391400" h="5257800">
                <a:moveTo>
                  <a:pt x="0" y="5257800"/>
                </a:moveTo>
                <a:lnTo>
                  <a:pt x="7391400" y="5257800"/>
                </a:lnTo>
                <a:lnTo>
                  <a:pt x="7391400" y="0"/>
                </a:lnTo>
                <a:lnTo>
                  <a:pt x="0" y="0"/>
                </a:lnTo>
                <a:lnTo>
                  <a:pt x="0" y="5257800"/>
                </a:lnTo>
                <a:close/>
              </a:path>
            </a:pathLst>
          </a:custGeom>
          <a:ln w="12700">
            <a:solidFill>
              <a:srgbClr val="B8CC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02994" y="1345438"/>
            <a:ext cx="6960870" cy="4196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1421130" indent="-342900">
              <a:lnSpc>
                <a:spcPts val="2810"/>
              </a:lnSpc>
              <a:buClr>
                <a:srgbClr val="080808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600" spc="-5" dirty="0">
                <a:solidFill>
                  <a:srgbClr val="00AF50"/>
                </a:solidFill>
                <a:latin typeface="Tahoma"/>
                <a:cs typeface="Tahoma"/>
              </a:rPr>
              <a:t>Geri besleme(Feedback) isteniyorsa  </a:t>
            </a:r>
            <a:r>
              <a:rPr sz="2600" dirty="0">
                <a:solidFill>
                  <a:srgbClr val="00AF50"/>
                </a:solidFill>
                <a:latin typeface="Tahoma"/>
                <a:cs typeface="Tahoma"/>
              </a:rPr>
              <a:t>kullanılabilir</a:t>
            </a:r>
            <a:endParaRPr sz="2600">
              <a:latin typeface="Tahoma"/>
              <a:cs typeface="Tahoma"/>
            </a:endParaRPr>
          </a:p>
          <a:p>
            <a:pPr marL="355600" marR="930910" indent="-342900">
              <a:lnSpc>
                <a:spcPts val="2810"/>
              </a:lnSpc>
              <a:spcBef>
                <a:spcPts val="1405"/>
              </a:spcBef>
              <a:buClr>
                <a:srgbClr val="080808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600" dirty="0">
                <a:solidFill>
                  <a:srgbClr val="00AF50"/>
                </a:solidFill>
                <a:latin typeface="Tahoma"/>
                <a:cs typeface="Tahoma"/>
              </a:rPr>
              <a:t>Güven veren renktir, sadakat ve</a:t>
            </a:r>
            <a:r>
              <a:rPr sz="2600" spc="-110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AF50"/>
                </a:solidFill>
                <a:latin typeface="Tahoma"/>
                <a:cs typeface="Tahoma"/>
              </a:rPr>
              <a:t>zekayı  </a:t>
            </a:r>
            <a:r>
              <a:rPr sz="2600" spc="-5" dirty="0">
                <a:solidFill>
                  <a:srgbClr val="00AF50"/>
                </a:solidFill>
                <a:latin typeface="Tahoma"/>
                <a:cs typeface="Tahoma"/>
              </a:rPr>
              <a:t>simgeler</a:t>
            </a:r>
            <a:endParaRPr sz="26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960"/>
              </a:spcBef>
              <a:buClr>
                <a:srgbClr val="080808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400" dirty="0">
                <a:solidFill>
                  <a:srgbClr val="00AF50"/>
                </a:solidFill>
                <a:latin typeface="Tahoma"/>
                <a:cs typeface="Tahoma"/>
              </a:rPr>
              <a:t>bankaların logolarında hakim</a:t>
            </a:r>
            <a:r>
              <a:rPr sz="2400" spc="-105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AF50"/>
                </a:solidFill>
                <a:latin typeface="Tahoma"/>
                <a:cs typeface="Tahoma"/>
              </a:rPr>
              <a:t>renktir.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095"/>
              </a:spcBef>
              <a:buClr>
                <a:srgbClr val="080808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600" dirty="0">
                <a:solidFill>
                  <a:srgbClr val="00AF50"/>
                </a:solidFill>
                <a:latin typeface="Tahoma"/>
                <a:cs typeface="Tahoma"/>
              </a:rPr>
              <a:t>Yaratıcılığı</a:t>
            </a:r>
            <a:r>
              <a:rPr sz="2600" spc="-75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AF50"/>
                </a:solidFill>
                <a:latin typeface="Tahoma"/>
                <a:cs typeface="Tahoma"/>
              </a:rPr>
              <a:t>körükler</a:t>
            </a:r>
            <a:endParaRPr sz="26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1005"/>
              </a:spcBef>
              <a:buClr>
                <a:srgbClr val="080808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400" dirty="0">
                <a:solidFill>
                  <a:srgbClr val="00AF50"/>
                </a:solidFill>
                <a:latin typeface="Tahoma"/>
                <a:cs typeface="Tahoma"/>
              </a:rPr>
              <a:t>büyük lokanta mutfaklarında yeşil </a:t>
            </a:r>
            <a:r>
              <a:rPr sz="2400" spc="-5" dirty="0">
                <a:solidFill>
                  <a:srgbClr val="00AF50"/>
                </a:solidFill>
                <a:latin typeface="Tahoma"/>
                <a:cs typeface="Tahoma"/>
              </a:rPr>
              <a:t>tercih</a:t>
            </a:r>
            <a:r>
              <a:rPr sz="2400" spc="-114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AF50"/>
                </a:solidFill>
                <a:latin typeface="Tahoma"/>
                <a:cs typeface="Tahoma"/>
              </a:rPr>
              <a:t>edilir.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095"/>
              </a:spcBef>
              <a:buClr>
                <a:srgbClr val="080808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600" dirty="0">
                <a:solidFill>
                  <a:srgbClr val="00AF50"/>
                </a:solidFill>
                <a:latin typeface="Tahoma"/>
                <a:cs typeface="Tahoma"/>
              </a:rPr>
              <a:t>Rahatlatıcı, sakinleştirici ve şifa</a:t>
            </a:r>
            <a:r>
              <a:rPr sz="2600" spc="-50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AF50"/>
                </a:solidFill>
                <a:latin typeface="Tahoma"/>
                <a:cs typeface="Tahoma"/>
              </a:rPr>
              <a:t>vericidir</a:t>
            </a:r>
            <a:endParaRPr sz="26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090"/>
              </a:spcBef>
              <a:buClr>
                <a:srgbClr val="080808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600" dirty="0">
                <a:solidFill>
                  <a:srgbClr val="00AF50"/>
                </a:solidFill>
                <a:latin typeface="Tahoma"/>
                <a:cs typeface="Tahoma"/>
              </a:rPr>
              <a:t>Denge ve dayanıklılığın</a:t>
            </a:r>
            <a:r>
              <a:rPr sz="2600" spc="-75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AF50"/>
                </a:solidFill>
                <a:latin typeface="Tahoma"/>
                <a:cs typeface="Tahoma"/>
              </a:rPr>
              <a:t>simgesidir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30C7C76D-3BE9-4932-A073-0887CA546280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0" y="76200"/>
            <a:ext cx="7381875" cy="1066800"/>
          </a:xfrm>
          <a:prstGeom prst="rect">
            <a:avLst/>
          </a:prstGeom>
          <a:solidFill>
            <a:srgbClr val="FF0000"/>
          </a:solidFill>
          <a:ln w="25400">
            <a:solidFill>
              <a:srgbClr val="040404"/>
            </a:solidFill>
          </a:ln>
        </p:spPr>
        <p:txBody>
          <a:bodyPr vert="horz" wrap="square" lIns="0" tIns="182880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440"/>
              </a:spcBef>
            </a:pPr>
            <a:r>
              <a:rPr b="1" spc="-5" dirty="0">
                <a:solidFill>
                  <a:srgbClr val="EAEAEA"/>
                </a:solidFill>
                <a:latin typeface="Tahoma"/>
                <a:cs typeface="Tahoma"/>
              </a:rPr>
              <a:t>KIRMIZI</a:t>
            </a:r>
          </a:p>
        </p:txBody>
      </p:sp>
      <p:sp>
        <p:nvSpPr>
          <p:cNvPr id="3" name="object 3"/>
          <p:cNvSpPr/>
          <p:nvPr/>
        </p:nvSpPr>
        <p:spPr>
          <a:xfrm>
            <a:off x="1475232" y="1266444"/>
            <a:ext cx="7488935" cy="53553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46275" y="1153666"/>
            <a:ext cx="7432548" cy="57043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24000" y="1295400"/>
            <a:ext cx="7391400" cy="5257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24000" y="1295400"/>
            <a:ext cx="7391400" cy="5257800"/>
          </a:xfrm>
          <a:custGeom>
            <a:avLst/>
            <a:gdLst/>
            <a:ahLst/>
            <a:cxnLst/>
            <a:rect l="l" t="t" r="r" b="b"/>
            <a:pathLst>
              <a:path w="7391400" h="5257800">
                <a:moveTo>
                  <a:pt x="0" y="5257800"/>
                </a:moveTo>
                <a:lnTo>
                  <a:pt x="7391400" y="5257800"/>
                </a:lnTo>
                <a:lnTo>
                  <a:pt x="7391400" y="0"/>
                </a:lnTo>
                <a:lnTo>
                  <a:pt x="0" y="0"/>
                </a:lnTo>
                <a:lnTo>
                  <a:pt x="0" y="5257800"/>
                </a:lnTo>
                <a:close/>
              </a:path>
            </a:pathLst>
          </a:custGeom>
          <a:ln w="12700">
            <a:solidFill>
              <a:srgbClr val="B8CC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02994" y="1337817"/>
            <a:ext cx="6964680" cy="450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986790" indent="-342900">
              <a:lnSpc>
                <a:spcPts val="23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FF0000"/>
                </a:solidFill>
                <a:latin typeface="Tahoma"/>
                <a:cs typeface="Tahoma"/>
              </a:rPr>
              <a:t>Şiddetli </a:t>
            </a:r>
            <a:r>
              <a:rPr sz="2400" spc="-5" dirty="0">
                <a:solidFill>
                  <a:srgbClr val="FF0000"/>
                </a:solidFill>
                <a:latin typeface="Tahoma"/>
                <a:cs typeface="Tahoma"/>
              </a:rPr>
              <a:t>ve </a:t>
            </a:r>
            <a:r>
              <a:rPr sz="2400" dirty="0">
                <a:solidFill>
                  <a:srgbClr val="FF0000"/>
                </a:solidFill>
                <a:latin typeface="Tahoma"/>
                <a:cs typeface="Tahoma"/>
              </a:rPr>
              <a:t>güçlü </a:t>
            </a:r>
            <a:r>
              <a:rPr sz="2400" spc="-5" dirty="0">
                <a:solidFill>
                  <a:srgbClr val="FF0000"/>
                </a:solidFill>
                <a:latin typeface="Tahoma"/>
                <a:cs typeface="Tahoma"/>
              </a:rPr>
              <a:t>her şeyi </a:t>
            </a:r>
            <a:r>
              <a:rPr sz="2400" dirty="0">
                <a:solidFill>
                  <a:srgbClr val="FF0000"/>
                </a:solidFill>
                <a:latin typeface="Tahoma"/>
                <a:cs typeface="Tahoma"/>
              </a:rPr>
              <a:t>temsil eden</a:t>
            </a:r>
            <a:r>
              <a:rPr sz="2400" spc="-8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0000"/>
                </a:solidFill>
                <a:latin typeface="Tahoma"/>
                <a:cs typeface="Tahoma"/>
              </a:rPr>
              <a:t>tüm  renklerin en</a:t>
            </a:r>
            <a:r>
              <a:rPr sz="2400" spc="-9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ahoma"/>
                <a:cs typeface="Tahoma"/>
              </a:rPr>
              <a:t>sıcağıdır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88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FF0000"/>
                </a:solidFill>
                <a:latin typeface="Tahoma"/>
                <a:cs typeface="Tahoma"/>
              </a:rPr>
              <a:t>Bir grubu motive </a:t>
            </a:r>
            <a:r>
              <a:rPr sz="2400" spc="-5" dirty="0">
                <a:solidFill>
                  <a:srgbClr val="FF0000"/>
                </a:solidFill>
                <a:latin typeface="Tahoma"/>
                <a:cs typeface="Tahoma"/>
              </a:rPr>
              <a:t>etmek </a:t>
            </a:r>
            <a:r>
              <a:rPr sz="2400" dirty="0">
                <a:solidFill>
                  <a:srgbClr val="FF0000"/>
                </a:solidFill>
                <a:latin typeface="Tahoma"/>
                <a:cs typeface="Tahoma"/>
              </a:rPr>
              <a:t>için</a:t>
            </a:r>
            <a:r>
              <a:rPr sz="2400" spc="-8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0000"/>
                </a:solidFill>
                <a:latin typeface="Tahoma"/>
                <a:cs typeface="Tahoma"/>
              </a:rPr>
              <a:t>kullanılabilir</a:t>
            </a:r>
            <a:endParaRPr sz="2400">
              <a:latin typeface="Tahoma"/>
              <a:cs typeface="Tahoma"/>
            </a:endParaRPr>
          </a:p>
          <a:p>
            <a:pPr marL="355600" marR="5080" indent="-342900">
              <a:lnSpc>
                <a:spcPts val="2300"/>
              </a:lnSpc>
              <a:spcBef>
                <a:spcPts val="142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FF0000"/>
                </a:solidFill>
                <a:latin typeface="Tahoma"/>
                <a:cs typeface="Tahoma"/>
              </a:rPr>
              <a:t>Kırmızı </a:t>
            </a:r>
            <a:r>
              <a:rPr sz="2400" spc="-5" dirty="0">
                <a:solidFill>
                  <a:srgbClr val="FF0000"/>
                </a:solidFill>
                <a:latin typeface="Tahoma"/>
                <a:cs typeface="Tahoma"/>
              </a:rPr>
              <a:t>ve </a:t>
            </a:r>
            <a:r>
              <a:rPr sz="2400" dirty="0">
                <a:solidFill>
                  <a:srgbClr val="FF0000"/>
                </a:solidFill>
                <a:latin typeface="Tahoma"/>
                <a:cs typeface="Tahoma"/>
              </a:rPr>
              <a:t>yeşil bir arada kullanılmamalıdır.</a:t>
            </a:r>
            <a:r>
              <a:rPr sz="2400" spc="-13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0000"/>
                </a:solidFill>
                <a:latin typeface="Tahoma"/>
                <a:cs typeface="Tahoma"/>
              </a:rPr>
              <a:t>(Renk  Körleri)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88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FF0000"/>
                </a:solidFill>
                <a:latin typeface="Tahoma"/>
                <a:cs typeface="Tahoma"/>
              </a:rPr>
              <a:t>Mavi ve mor ile uyum</a:t>
            </a:r>
            <a:r>
              <a:rPr sz="2400" spc="-1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0000"/>
                </a:solidFill>
                <a:latin typeface="Tahoma"/>
                <a:cs typeface="Tahoma"/>
              </a:rPr>
              <a:t>sağlamaz</a:t>
            </a:r>
            <a:endParaRPr sz="2400">
              <a:latin typeface="Tahoma"/>
              <a:cs typeface="Tahoma"/>
            </a:endParaRPr>
          </a:p>
          <a:p>
            <a:pPr marL="355600" marR="1303020" indent="-342900">
              <a:lnSpc>
                <a:spcPct val="80000"/>
              </a:lnSpc>
              <a:spcBef>
                <a:spcPts val="144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FF0000"/>
                </a:solidFill>
                <a:latin typeface="Tahoma"/>
                <a:cs typeface="Tahoma"/>
              </a:rPr>
              <a:t>Kırmızı, iş hayatında başarısızlığı,</a:t>
            </a:r>
            <a:r>
              <a:rPr sz="2400" spc="-1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0000"/>
                </a:solidFill>
                <a:latin typeface="Tahoma"/>
                <a:cs typeface="Tahoma"/>
              </a:rPr>
              <a:t>finans  sektöründe kaybı </a:t>
            </a:r>
            <a:r>
              <a:rPr sz="2400" spc="-5" dirty="0">
                <a:solidFill>
                  <a:srgbClr val="FF0000"/>
                </a:solidFill>
                <a:latin typeface="Tahoma"/>
                <a:cs typeface="Tahoma"/>
              </a:rPr>
              <a:t>temsil</a:t>
            </a:r>
            <a:r>
              <a:rPr sz="2400" spc="-7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ahoma"/>
                <a:cs typeface="Tahoma"/>
              </a:rPr>
              <a:t>eder.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FF0000"/>
                </a:solidFill>
                <a:latin typeface="Tahoma"/>
                <a:cs typeface="Tahoma"/>
              </a:rPr>
              <a:t>Her zaman bir uyarı olarak</a:t>
            </a:r>
            <a:r>
              <a:rPr sz="2400" spc="-10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0000"/>
                </a:solidFill>
                <a:latin typeface="Tahoma"/>
                <a:cs typeface="Tahoma"/>
              </a:rPr>
              <a:t>algılanır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FF0000"/>
                </a:solidFill>
                <a:latin typeface="Tahoma"/>
                <a:cs typeface="Tahoma"/>
              </a:rPr>
              <a:t>İştah</a:t>
            </a:r>
            <a:r>
              <a:rPr sz="2400" spc="-7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ahoma"/>
                <a:cs typeface="Tahoma"/>
              </a:rPr>
              <a:t>açar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86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FF0000"/>
                </a:solidFill>
                <a:latin typeface="Tahoma"/>
                <a:cs typeface="Tahoma"/>
              </a:rPr>
              <a:t>Kan akışını</a:t>
            </a:r>
            <a:r>
              <a:rPr sz="2400" spc="-9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0000"/>
                </a:solidFill>
                <a:latin typeface="Tahoma"/>
                <a:cs typeface="Tahoma"/>
              </a:rPr>
              <a:t>hızlandırır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2EF0C061-22BE-43D7-BCFD-BFF919B46322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000" y="76200"/>
            <a:ext cx="7381875" cy="1066800"/>
          </a:xfrm>
          <a:prstGeom prst="rect">
            <a:avLst/>
          </a:prstGeom>
          <a:solidFill>
            <a:srgbClr val="6F2F9F"/>
          </a:solidFill>
          <a:ln w="25400">
            <a:solidFill>
              <a:srgbClr val="040404"/>
            </a:solidFill>
          </a:ln>
        </p:spPr>
        <p:txBody>
          <a:bodyPr vert="horz" wrap="square" lIns="0" tIns="182880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440"/>
              </a:spcBef>
            </a:pPr>
            <a:r>
              <a:rPr sz="4400" b="1" dirty="0">
                <a:solidFill>
                  <a:srgbClr val="EAEAEA"/>
                </a:solidFill>
                <a:latin typeface="Tahoma"/>
                <a:cs typeface="Tahoma"/>
              </a:rPr>
              <a:t>MOR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75232" y="1266444"/>
            <a:ext cx="7488935" cy="53553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03603" y="1196339"/>
            <a:ext cx="7338059" cy="47564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24000" y="1295400"/>
            <a:ext cx="7391400" cy="5257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24000" y="1295400"/>
            <a:ext cx="7391400" cy="5257800"/>
          </a:xfrm>
          <a:custGeom>
            <a:avLst/>
            <a:gdLst/>
            <a:ahLst/>
            <a:cxnLst/>
            <a:rect l="l" t="t" r="r" b="b"/>
            <a:pathLst>
              <a:path w="7391400" h="5257800">
                <a:moveTo>
                  <a:pt x="0" y="5257800"/>
                </a:moveTo>
                <a:lnTo>
                  <a:pt x="7391400" y="5257800"/>
                </a:lnTo>
                <a:lnTo>
                  <a:pt x="7391400" y="0"/>
                </a:lnTo>
                <a:lnTo>
                  <a:pt x="0" y="0"/>
                </a:lnTo>
                <a:lnTo>
                  <a:pt x="0" y="5257800"/>
                </a:lnTo>
                <a:close/>
              </a:path>
            </a:pathLst>
          </a:custGeom>
          <a:ln w="12700">
            <a:solidFill>
              <a:srgbClr val="B8CC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02994" y="1338834"/>
            <a:ext cx="6736715" cy="3464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79A6A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6F2F9F"/>
                </a:solidFill>
                <a:latin typeface="Tahoma"/>
                <a:cs typeface="Tahoma"/>
              </a:rPr>
              <a:t>Asaleti simgeler. Bilgelik, lüks</a:t>
            </a:r>
            <a:r>
              <a:rPr sz="3200" spc="-30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6F2F9F"/>
                </a:solidFill>
                <a:latin typeface="Tahoma"/>
                <a:cs typeface="Tahoma"/>
              </a:rPr>
              <a:t>ve</a:t>
            </a:r>
            <a:endParaRPr sz="32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3200" dirty="0">
                <a:solidFill>
                  <a:srgbClr val="6F2F9F"/>
                </a:solidFill>
                <a:latin typeface="Tahoma"/>
                <a:cs typeface="Tahoma"/>
              </a:rPr>
              <a:t>gücün</a:t>
            </a:r>
            <a:r>
              <a:rPr sz="3200" spc="-80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6F2F9F"/>
                </a:solidFill>
                <a:latin typeface="Tahoma"/>
                <a:cs typeface="Tahoma"/>
              </a:rPr>
              <a:t>simgesidir</a:t>
            </a:r>
            <a:endParaRPr sz="32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2110"/>
              </a:spcBef>
              <a:buClr>
                <a:srgbClr val="79A6A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spc="-5" dirty="0">
                <a:solidFill>
                  <a:srgbClr val="6F2F9F"/>
                </a:solidFill>
                <a:latin typeface="Tahoma"/>
                <a:cs typeface="Tahoma"/>
              </a:rPr>
              <a:t>Nevrotik </a:t>
            </a:r>
            <a:r>
              <a:rPr sz="3200" dirty="0">
                <a:solidFill>
                  <a:srgbClr val="6F2F9F"/>
                </a:solidFill>
                <a:latin typeface="Tahoma"/>
                <a:cs typeface="Tahoma"/>
              </a:rPr>
              <a:t>duyguları açığa  çıkardığından, insanları bilinç</a:t>
            </a:r>
            <a:r>
              <a:rPr sz="3200" spc="-30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6F2F9F"/>
                </a:solidFill>
                <a:latin typeface="Tahoma"/>
                <a:cs typeface="Tahoma"/>
              </a:rPr>
              <a:t>altının  korkuttuğu</a:t>
            </a:r>
            <a:r>
              <a:rPr sz="3200" spc="-60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6F2F9F"/>
                </a:solidFill>
                <a:latin typeface="Tahoma"/>
                <a:cs typeface="Tahoma"/>
              </a:rPr>
              <a:t>saptanmıştır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110"/>
              </a:spcBef>
              <a:buClr>
                <a:srgbClr val="79A6A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6F2F9F"/>
                </a:solidFill>
                <a:latin typeface="Tahoma"/>
                <a:cs typeface="Tahoma"/>
              </a:rPr>
              <a:t>Ekranda gözü oldukça fazla</a:t>
            </a:r>
            <a:r>
              <a:rPr sz="3200" spc="-80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6F2F9F"/>
                </a:solidFill>
                <a:latin typeface="Tahoma"/>
                <a:cs typeface="Tahoma"/>
              </a:rPr>
              <a:t>yorar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BD63BA34-1C8D-4692-8C4A-EDE7AFD71A50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0" y="76200"/>
            <a:ext cx="7381875" cy="1066800"/>
          </a:xfrm>
          <a:prstGeom prst="rect">
            <a:avLst/>
          </a:prstGeom>
          <a:solidFill>
            <a:srgbClr val="800000"/>
          </a:solidFill>
          <a:ln w="25400">
            <a:solidFill>
              <a:srgbClr val="040404"/>
            </a:solidFill>
          </a:ln>
        </p:spPr>
        <p:txBody>
          <a:bodyPr vert="horz" wrap="square" lIns="0" tIns="182880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440"/>
              </a:spcBef>
            </a:pPr>
            <a:r>
              <a:rPr b="1" dirty="0">
                <a:solidFill>
                  <a:srgbClr val="EAEAEA"/>
                </a:solidFill>
                <a:latin typeface="Tahoma"/>
                <a:cs typeface="Tahoma"/>
              </a:rPr>
              <a:t>KAHVERENGİ</a:t>
            </a:r>
          </a:p>
        </p:txBody>
      </p:sp>
      <p:sp>
        <p:nvSpPr>
          <p:cNvPr id="3" name="object 3"/>
          <p:cNvSpPr/>
          <p:nvPr/>
        </p:nvSpPr>
        <p:spPr>
          <a:xfrm>
            <a:off x="1475232" y="1266444"/>
            <a:ext cx="7488935" cy="53553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03603" y="1147571"/>
            <a:ext cx="7641335" cy="57104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24000" y="1295400"/>
            <a:ext cx="7391400" cy="5257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24000" y="1295400"/>
            <a:ext cx="7391400" cy="5257800"/>
          </a:xfrm>
          <a:custGeom>
            <a:avLst/>
            <a:gdLst/>
            <a:ahLst/>
            <a:cxnLst/>
            <a:rect l="l" t="t" r="r" b="b"/>
            <a:pathLst>
              <a:path w="7391400" h="5257800">
                <a:moveTo>
                  <a:pt x="0" y="5257800"/>
                </a:moveTo>
                <a:lnTo>
                  <a:pt x="7391400" y="5257800"/>
                </a:lnTo>
                <a:lnTo>
                  <a:pt x="7391400" y="0"/>
                </a:lnTo>
                <a:lnTo>
                  <a:pt x="0" y="0"/>
                </a:lnTo>
                <a:lnTo>
                  <a:pt x="0" y="5257800"/>
                </a:lnTo>
                <a:close/>
              </a:path>
            </a:pathLst>
          </a:custGeom>
          <a:ln w="12700">
            <a:solidFill>
              <a:srgbClr val="B8CC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02994" y="1290065"/>
            <a:ext cx="7040880" cy="4537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79A6A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A40020"/>
                </a:solidFill>
                <a:latin typeface="Tahoma"/>
                <a:cs typeface="Tahoma"/>
              </a:rPr>
              <a:t>İnsanın hareketlerini</a:t>
            </a:r>
            <a:r>
              <a:rPr sz="3200" spc="-5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A40020"/>
                </a:solidFill>
                <a:latin typeface="Tahoma"/>
                <a:cs typeface="Tahoma"/>
              </a:rPr>
              <a:t>hızlandırır</a:t>
            </a:r>
            <a:endParaRPr sz="3200">
              <a:latin typeface="Tahoma"/>
              <a:cs typeface="Tahoma"/>
            </a:endParaRPr>
          </a:p>
          <a:p>
            <a:pPr marL="355600" marR="5080" indent="-342900">
              <a:lnSpc>
                <a:spcPct val="90000"/>
              </a:lnSpc>
              <a:spcBef>
                <a:spcPts val="2115"/>
              </a:spcBef>
              <a:buClr>
                <a:srgbClr val="79A6A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A40020"/>
                </a:solidFill>
                <a:latin typeface="Tahoma"/>
                <a:cs typeface="Tahoma"/>
              </a:rPr>
              <a:t>Kansas Üniversitesi, Sanat  Fakültesi'nde bir deney için</a:t>
            </a:r>
            <a:r>
              <a:rPr sz="3200" spc="-2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A40020"/>
                </a:solidFill>
                <a:latin typeface="Tahoma"/>
                <a:cs typeface="Tahoma"/>
              </a:rPr>
              <a:t>bilgisayar  yardımıyla duvarların rengi  değiştirilebilir hale getirilmiş. Fon  kahverengiye döndüğünde insanlar  daha hızlı hareket</a:t>
            </a:r>
            <a:r>
              <a:rPr sz="3200" spc="-8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A40020"/>
                </a:solidFill>
                <a:latin typeface="Tahoma"/>
                <a:cs typeface="Tahoma"/>
              </a:rPr>
              <a:t>etmişler</a:t>
            </a:r>
            <a:endParaRPr sz="3200">
              <a:latin typeface="Tahoma"/>
              <a:cs typeface="Tahoma"/>
            </a:endParaRPr>
          </a:p>
          <a:p>
            <a:pPr marL="355600" marR="8255" indent="-342900">
              <a:lnSpc>
                <a:spcPts val="3460"/>
              </a:lnSpc>
              <a:spcBef>
                <a:spcPts val="2160"/>
              </a:spcBef>
              <a:buClr>
                <a:srgbClr val="79A6A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A40020"/>
                </a:solidFill>
                <a:latin typeface="Tahoma"/>
                <a:cs typeface="Tahoma"/>
              </a:rPr>
              <a:t>Bu yüzden fastfood restoranları iç  mekanda kahverengi</a:t>
            </a:r>
            <a:r>
              <a:rPr sz="3200" spc="-7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A40020"/>
                </a:solidFill>
                <a:latin typeface="Tahoma"/>
                <a:cs typeface="Tahoma"/>
              </a:rPr>
              <a:t>kullanılmaktadır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D1C1D186-62CC-4532-8677-4A5FBC63C456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0" y="76200"/>
            <a:ext cx="7381875" cy="1066800"/>
          </a:xfrm>
          <a:prstGeom prst="rect">
            <a:avLst/>
          </a:prstGeom>
          <a:solidFill>
            <a:srgbClr val="FFFF00"/>
          </a:solidFill>
          <a:ln w="25400">
            <a:solidFill>
              <a:srgbClr val="040404"/>
            </a:solidFill>
          </a:ln>
        </p:spPr>
        <p:txBody>
          <a:bodyPr vert="horz" wrap="square" lIns="0" tIns="182880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440"/>
              </a:spcBef>
            </a:pPr>
            <a:r>
              <a:rPr b="1" spc="-5" dirty="0">
                <a:latin typeface="Tahoma"/>
                <a:cs typeface="Tahoma"/>
              </a:rPr>
              <a:t>SARI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0" y="1295400"/>
            <a:ext cx="7391400" cy="5257800"/>
          </a:xfrm>
          <a:custGeom>
            <a:avLst/>
            <a:gdLst/>
            <a:ahLst/>
            <a:cxnLst/>
            <a:rect l="l" t="t" r="r" b="b"/>
            <a:pathLst>
              <a:path w="7391400" h="5257800">
                <a:moveTo>
                  <a:pt x="0" y="5257800"/>
                </a:moveTo>
                <a:lnTo>
                  <a:pt x="7391400" y="5257800"/>
                </a:lnTo>
                <a:lnTo>
                  <a:pt x="7391400" y="0"/>
                </a:lnTo>
                <a:lnTo>
                  <a:pt x="0" y="0"/>
                </a:lnTo>
                <a:lnTo>
                  <a:pt x="0" y="5257800"/>
                </a:lnTo>
                <a:close/>
              </a:path>
            </a:pathLst>
          </a:custGeom>
          <a:solidFill>
            <a:srgbClr val="0808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24000" y="1295400"/>
            <a:ext cx="7391400" cy="5257800"/>
          </a:xfrm>
          <a:custGeom>
            <a:avLst/>
            <a:gdLst/>
            <a:ahLst/>
            <a:cxnLst/>
            <a:rect l="l" t="t" r="r" b="b"/>
            <a:pathLst>
              <a:path w="7391400" h="5257800">
                <a:moveTo>
                  <a:pt x="0" y="5257800"/>
                </a:moveTo>
                <a:lnTo>
                  <a:pt x="7391400" y="5257800"/>
                </a:lnTo>
                <a:lnTo>
                  <a:pt x="7391400" y="0"/>
                </a:lnTo>
                <a:lnTo>
                  <a:pt x="0" y="0"/>
                </a:lnTo>
                <a:lnTo>
                  <a:pt x="0" y="5257800"/>
                </a:lnTo>
                <a:close/>
              </a:path>
            </a:pathLst>
          </a:custGeom>
          <a:ln w="25400">
            <a:solidFill>
              <a:srgbClr val="04040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02994" y="1253997"/>
            <a:ext cx="6997065" cy="4335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FFFF00"/>
                </a:solidFill>
                <a:latin typeface="Tahoma"/>
                <a:cs typeface="Tahoma"/>
              </a:rPr>
              <a:t>İyimserliği temsil</a:t>
            </a:r>
            <a:r>
              <a:rPr sz="2800" spc="-2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Tahoma"/>
                <a:cs typeface="Tahoma"/>
              </a:rPr>
              <a:t>eder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18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FFFF00"/>
                </a:solidFill>
                <a:latin typeface="Tahoma"/>
                <a:cs typeface="Tahoma"/>
              </a:rPr>
              <a:t>Geçiciliğin ve dikkat çekiciliğin</a:t>
            </a:r>
            <a:r>
              <a:rPr sz="2800" spc="2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FF00"/>
                </a:solidFill>
                <a:latin typeface="Tahoma"/>
                <a:cs typeface="Tahoma"/>
              </a:rPr>
              <a:t>sembolüdür</a:t>
            </a:r>
            <a:endParaRPr sz="2800">
              <a:latin typeface="Tahoma"/>
              <a:cs typeface="Tahoma"/>
            </a:endParaRPr>
          </a:p>
          <a:p>
            <a:pPr marL="355600" marR="147320" indent="-342900">
              <a:lnSpc>
                <a:spcPts val="2690"/>
              </a:lnSpc>
              <a:spcBef>
                <a:spcPts val="182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FFFF00"/>
                </a:solidFill>
                <a:latin typeface="Tahoma"/>
                <a:cs typeface="Tahoma"/>
              </a:rPr>
              <a:t>Bu yüzden dünyada taksiler sarıdır, </a:t>
            </a:r>
            <a:r>
              <a:rPr sz="2800" dirty="0">
                <a:solidFill>
                  <a:srgbClr val="FFFF00"/>
                </a:solidFill>
                <a:latin typeface="Tahoma"/>
                <a:cs typeface="Tahoma"/>
              </a:rPr>
              <a:t>geçici  </a:t>
            </a:r>
            <a:r>
              <a:rPr sz="2800" spc="-5" dirty="0">
                <a:solidFill>
                  <a:srgbClr val="FFFF00"/>
                </a:solidFill>
                <a:latin typeface="Tahoma"/>
                <a:cs typeface="Tahoma"/>
              </a:rPr>
              <a:t>olduğu bilinsin ve dikkat çeksin</a:t>
            </a:r>
            <a:r>
              <a:rPr sz="2800" spc="6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Tahoma"/>
                <a:cs typeface="Tahoma"/>
              </a:rPr>
              <a:t>diye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FFFF00"/>
                </a:solidFill>
                <a:latin typeface="Tahoma"/>
                <a:cs typeface="Tahoma"/>
              </a:rPr>
              <a:t>Araba kiralama şirketleri de sarıyı</a:t>
            </a:r>
            <a:r>
              <a:rPr sz="2800" spc="11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Tahoma"/>
                <a:cs typeface="Tahoma"/>
              </a:rPr>
              <a:t>kullanır</a:t>
            </a:r>
            <a:endParaRPr sz="2800">
              <a:latin typeface="Tahoma"/>
              <a:cs typeface="Tahoma"/>
            </a:endParaRPr>
          </a:p>
          <a:p>
            <a:pPr marL="355600" marR="201295" indent="-342900">
              <a:lnSpc>
                <a:spcPts val="2690"/>
              </a:lnSpc>
              <a:spcBef>
                <a:spcPts val="182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FFFF00"/>
                </a:solidFill>
                <a:latin typeface="Tahoma"/>
                <a:cs typeface="Tahoma"/>
              </a:rPr>
              <a:t>Sarı rengi bu özelliğinden dolayı bankalar  kullanmak</a:t>
            </a:r>
            <a:r>
              <a:rPr sz="2800" spc="-5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Tahoma"/>
                <a:cs typeface="Tahoma"/>
              </a:rPr>
              <a:t>istemez</a:t>
            </a:r>
            <a:endParaRPr sz="2800">
              <a:latin typeface="Tahoma"/>
              <a:cs typeface="Tahoma"/>
            </a:endParaRPr>
          </a:p>
          <a:p>
            <a:pPr marL="355600" marR="171450" indent="-342900">
              <a:lnSpc>
                <a:spcPct val="80000"/>
              </a:lnSpc>
              <a:spcBef>
                <a:spcPts val="18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FFFF00"/>
                </a:solidFill>
                <a:latin typeface="Tahoma"/>
                <a:cs typeface="Tahoma"/>
              </a:rPr>
              <a:t>Zıt renkler ile kullanıldığında okunabilirliği  </a:t>
            </a:r>
            <a:r>
              <a:rPr sz="2800" spc="-10" dirty="0">
                <a:solidFill>
                  <a:srgbClr val="FFFF00"/>
                </a:solidFill>
                <a:latin typeface="Tahoma"/>
                <a:cs typeface="Tahoma"/>
              </a:rPr>
              <a:t>kolay </a:t>
            </a:r>
            <a:r>
              <a:rPr sz="2800" spc="-5" dirty="0">
                <a:solidFill>
                  <a:srgbClr val="FFFF00"/>
                </a:solidFill>
                <a:latin typeface="Tahoma"/>
                <a:cs typeface="Tahoma"/>
              </a:rPr>
              <a:t>olan iyi bir zemin</a:t>
            </a:r>
            <a:r>
              <a:rPr sz="2800" spc="4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Tahoma"/>
                <a:cs typeface="Tahoma"/>
              </a:rPr>
              <a:t>rengidir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142E7796-29AB-47B2-AEF9-EF2EE51DEDF7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sz="3600" b="1" dirty="0">
                <a:latin typeface="Georgia"/>
                <a:cs typeface="Georgia"/>
              </a:rPr>
              <a:t>Sunumda Rahatsızlık</a:t>
            </a:r>
            <a:r>
              <a:rPr sz="3600" b="1" spc="-85" dirty="0">
                <a:latin typeface="Georgia"/>
                <a:cs typeface="Georgia"/>
              </a:rPr>
              <a:t> </a:t>
            </a:r>
            <a:r>
              <a:rPr sz="3600" b="1" dirty="0">
                <a:latin typeface="Georgia"/>
                <a:cs typeface="Georgia"/>
              </a:rPr>
              <a:t>Veren</a:t>
            </a:r>
            <a:endParaRPr sz="3600">
              <a:latin typeface="Georgia"/>
              <a:cs typeface="Georgia"/>
            </a:endParaRPr>
          </a:p>
          <a:p>
            <a:pPr marL="1377315">
              <a:lnSpc>
                <a:spcPct val="100000"/>
              </a:lnSpc>
            </a:pPr>
            <a:r>
              <a:rPr sz="3600" b="1" dirty="0">
                <a:latin typeface="Georgia"/>
                <a:cs typeface="Georgia"/>
              </a:rPr>
              <a:t>Şeyler -</a:t>
            </a:r>
            <a:r>
              <a:rPr sz="3600" b="1" spc="-110" dirty="0">
                <a:latin typeface="Georgia"/>
                <a:cs typeface="Georgia"/>
              </a:rPr>
              <a:t> </a:t>
            </a:r>
            <a:r>
              <a:rPr sz="3600" b="1" dirty="0">
                <a:latin typeface="Georgia"/>
                <a:cs typeface="Georgia"/>
              </a:rPr>
              <a:t>Özet</a:t>
            </a:r>
            <a:endParaRPr sz="36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2994" y="1328165"/>
            <a:ext cx="6899275" cy="487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i="1" dirty="0">
                <a:solidFill>
                  <a:srgbClr val="080808"/>
                </a:solidFill>
                <a:latin typeface="Georgia"/>
                <a:cs typeface="Georgia"/>
              </a:rPr>
              <a:t>Konuşmacının slaytlardan</a:t>
            </a:r>
            <a:r>
              <a:rPr sz="3200" i="1" spc="-95" dirty="0">
                <a:solidFill>
                  <a:srgbClr val="080808"/>
                </a:solidFill>
                <a:latin typeface="Georgia"/>
                <a:cs typeface="Georgia"/>
              </a:rPr>
              <a:t> </a:t>
            </a:r>
            <a:r>
              <a:rPr sz="3200" i="1" dirty="0">
                <a:solidFill>
                  <a:srgbClr val="080808"/>
                </a:solidFill>
                <a:latin typeface="Georgia"/>
                <a:cs typeface="Georgia"/>
              </a:rPr>
              <a:t>okuması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2994" y="3084448"/>
            <a:ext cx="5499100" cy="497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i="1" dirty="0">
                <a:solidFill>
                  <a:srgbClr val="080808"/>
                </a:solidFill>
                <a:latin typeface="Georgia"/>
                <a:cs typeface="Georgia"/>
              </a:rPr>
              <a:t>Okunması zor küçük</a:t>
            </a:r>
            <a:r>
              <a:rPr sz="3200" i="1" spc="-105" dirty="0">
                <a:solidFill>
                  <a:srgbClr val="080808"/>
                </a:solidFill>
                <a:latin typeface="Georgia"/>
                <a:cs typeface="Georgia"/>
              </a:rPr>
              <a:t> </a:t>
            </a:r>
            <a:r>
              <a:rPr sz="3200" i="1" dirty="0">
                <a:solidFill>
                  <a:srgbClr val="080808"/>
                </a:solidFill>
                <a:latin typeface="Georgia"/>
                <a:cs typeface="Georgia"/>
              </a:rPr>
              <a:t>yazılar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02994" y="4840478"/>
            <a:ext cx="5843270" cy="9855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i="1" dirty="0">
                <a:solidFill>
                  <a:srgbClr val="080808"/>
                </a:solidFill>
                <a:latin typeface="Georgia"/>
                <a:cs typeface="Georgia"/>
              </a:rPr>
              <a:t>Kötü </a:t>
            </a:r>
            <a:r>
              <a:rPr sz="3200" i="1" spc="-5" dirty="0">
                <a:solidFill>
                  <a:srgbClr val="080808"/>
                </a:solidFill>
                <a:latin typeface="Georgia"/>
                <a:cs typeface="Georgia"/>
              </a:rPr>
              <a:t>renk seçimi </a:t>
            </a:r>
            <a:r>
              <a:rPr sz="3200" i="1" dirty="0">
                <a:solidFill>
                  <a:srgbClr val="080808"/>
                </a:solidFill>
                <a:latin typeface="Georgia"/>
                <a:cs typeface="Georgia"/>
              </a:rPr>
              <a:t>ile</a:t>
            </a:r>
            <a:r>
              <a:rPr sz="3200" i="1" spc="-25" dirty="0">
                <a:solidFill>
                  <a:srgbClr val="080808"/>
                </a:solidFill>
                <a:latin typeface="Georgia"/>
                <a:cs typeface="Georgia"/>
              </a:rPr>
              <a:t> </a:t>
            </a:r>
            <a:r>
              <a:rPr sz="3200" i="1" dirty="0">
                <a:solidFill>
                  <a:srgbClr val="080808"/>
                </a:solidFill>
                <a:latin typeface="Georgia"/>
                <a:cs typeface="Georgia"/>
              </a:rPr>
              <a:t>okunması  zorlaşan</a:t>
            </a:r>
            <a:r>
              <a:rPr sz="3200" i="1" spc="-90" dirty="0">
                <a:solidFill>
                  <a:srgbClr val="080808"/>
                </a:solidFill>
                <a:latin typeface="Georgia"/>
                <a:cs typeface="Georgia"/>
              </a:rPr>
              <a:t> </a:t>
            </a:r>
            <a:r>
              <a:rPr sz="3200" i="1" dirty="0">
                <a:solidFill>
                  <a:srgbClr val="080808"/>
                </a:solidFill>
                <a:latin typeface="Georgia"/>
                <a:cs typeface="Georgia"/>
              </a:rPr>
              <a:t>yazılar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072376" y="1857298"/>
            <a:ext cx="1619250" cy="1214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929501" y="3500501"/>
            <a:ext cx="1285875" cy="12858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35965" y="6568813"/>
            <a:ext cx="941705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705"/>
              </a:lnSpc>
            </a:pPr>
            <a:r>
              <a:rPr lang="tr-TR" sz="1600" b="1" spc="-5" dirty="0" smtClean="0">
                <a:solidFill>
                  <a:srgbClr val="080808"/>
                </a:solidFill>
                <a:latin typeface="Times New Roman"/>
                <a:cs typeface="Times New Roman"/>
              </a:rPr>
              <a:t>Şubat 2016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41106" y="6596124"/>
            <a:ext cx="2794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910"/>
              </a:lnSpc>
            </a:pPr>
            <a:fld id="{81D60167-4931-47E6-BA6A-407CBD079E47}" type="slidenum">
              <a:rPr sz="1800" b="1" dirty="0">
                <a:solidFill>
                  <a:srgbClr val="080808"/>
                </a:solidFill>
                <a:latin typeface="Times New Roman"/>
                <a:cs typeface="Times New Roman"/>
              </a:rPr>
              <a:pPr marL="25400">
                <a:lnSpc>
                  <a:spcPts val="1910"/>
                </a:lnSpc>
              </a:pPr>
              <a:t>35</a:t>
            </a:fld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ts val="1510"/>
              </a:lnSpc>
            </a:pPr>
            <a:fld id="{8D3A9F47-569E-4EA3-98F2-379D0D268C92}" type="datetime1">
              <a:rPr lang="tr-TR" smtClean="0"/>
              <a:t>03.02.2022</a:t>
            </a:fld>
            <a:endParaRPr lang="tr-TR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sz="3600" b="1" dirty="0">
                <a:latin typeface="Georgia"/>
                <a:cs typeface="Georgia"/>
              </a:rPr>
              <a:t>Sunumda Rahatsızlık</a:t>
            </a:r>
            <a:r>
              <a:rPr sz="3600" b="1" spc="-85" dirty="0">
                <a:latin typeface="Georgia"/>
                <a:cs typeface="Georgia"/>
              </a:rPr>
              <a:t> </a:t>
            </a:r>
            <a:r>
              <a:rPr sz="3600" b="1" dirty="0">
                <a:latin typeface="Georgia"/>
                <a:cs typeface="Georgia"/>
              </a:rPr>
              <a:t>Veren</a:t>
            </a:r>
            <a:endParaRPr sz="3600">
              <a:latin typeface="Georgia"/>
              <a:cs typeface="Georgia"/>
            </a:endParaRPr>
          </a:p>
          <a:p>
            <a:pPr marL="1377315">
              <a:lnSpc>
                <a:spcPct val="100000"/>
              </a:lnSpc>
              <a:spcBef>
                <a:spcPts val="10"/>
              </a:spcBef>
            </a:pPr>
            <a:r>
              <a:rPr sz="3600" b="1" dirty="0">
                <a:latin typeface="Georgia"/>
                <a:cs typeface="Georgia"/>
              </a:rPr>
              <a:t>Şeyler -</a:t>
            </a:r>
            <a:r>
              <a:rPr sz="3600" b="1" spc="-110" dirty="0">
                <a:latin typeface="Georgia"/>
                <a:cs typeface="Georgia"/>
              </a:rPr>
              <a:t> </a:t>
            </a:r>
            <a:r>
              <a:rPr sz="3600" b="1" dirty="0">
                <a:latin typeface="Georgia"/>
                <a:cs typeface="Georgia"/>
              </a:rPr>
              <a:t>Özet</a:t>
            </a:r>
            <a:endParaRPr sz="36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2994" y="1328165"/>
            <a:ext cx="5754370" cy="9759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i="1" dirty="0">
                <a:solidFill>
                  <a:srgbClr val="080808"/>
                </a:solidFill>
                <a:latin typeface="Georgia"/>
                <a:cs typeface="Georgia"/>
              </a:rPr>
              <a:t>Maddeleme yapılmamış</a:t>
            </a:r>
            <a:r>
              <a:rPr sz="3200" i="1" spc="-100" dirty="0">
                <a:solidFill>
                  <a:srgbClr val="080808"/>
                </a:solidFill>
                <a:latin typeface="Georgia"/>
                <a:cs typeface="Georgia"/>
              </a:rPr>
              <a:t> </a:t>
            </a:r>
            <a:r>
              <a:rPr sz="3200" i="1" dirty="0">
                <a:solidFill>
                  <a:srgbClr val="080808"/>
                </a:solidFill>
                <a:latin typeface="Georgia"/>
                <a:cs typeface="Georgia"/>
              </a:rPr>
              <a:t>uzun</a:t>
            </a:r>
            <a:endParaRPr sz="3200">
              <a:latin typeface="Georgia"/>
              <a:cs typeface="Georgia"/>
            </a:endParaRPr>
          </a:p>
          <a:p>
            <a:pPr marL="355600">
              <a:lnSpc>
                <a:spcPct val="100000"/>
              </a:lnSpc>
            </a:pPr>
            <a:r>
              <a:rPr sz="3200" i="1" dirty="0">
                <a:solidFill>
                  <a:srgbClr val="080808"/>
                </a:solidFill>
                <a:latin typeface="Georgia"/>
                <a:cs typeface="Georgia"/>
              </a:rPr>
              <a:t>cümlelerin</a:t>
            </a:r>
            <a:r>
              <a:rPr sz="3200" i="1" spc="-110" dirty="0">
                <a:solidFill>
                  <a:srgbClr val="080808"/>
                </a:solidFill>
                <a:latin typeface="Georgia"/>
                <a:cs typeface="Georgia"/>
              </a:rPr>
              <a:t> </a:t>
            </a:r>
            <a:r>
              <a:rPr sz="3200" i="1" dirty="0">
                <a:solidFill>
                  <a:srgbClr val="080808"/>
                </a:solidFill>
                <a:latin typeface="Georgia"/>
                <a:cs typeface="Georgia"/>
              </a:rPr>
              <a:t>kullanımı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36455" y="4071988"/>
            <a:ext cx="4284980" cy="1922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3200" i="1" dirty="0">
                <a:solidFill>
                  <a:srgbClr val="080808"/>
                </a:solidFill>
                <a:latin typeface="Georgia"/>
                <a:cs typeface="Georgia"/>
              </a:rPr>
              <a:t>karmaşık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02994" y="3572129"/>
            <a:ext cx="6305550" cy="2741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  <a:tab pos="2444115" algn="l"/>
              </a:tabLst>
            </a:pPr>
            <a:r>
              <a:rPr sz="3200" i="1" spc="-5" dirty="0">
                <a:solidFill>
                  <a:srgbClr val="080808"/>
                </a:solidFill>
                <a:latin typeface="Georgia"/>
                <a:cs typeface="Georgia"/>
              </a:rPr>
              <a:t>Gereksiz animasyon ve </a:t>
            </a:r>
            <a:r>
              <a:rPr sz="3200" i="1" dirty="0">
                <a:solidFill>
                  <a:srgbClr val="080808"/>
                </a:solidFill>
                <a:latin typeface="Georgia"/>
                <a:cs typeface="Georgia"/>
              </a:rPr>
              <a:t>hareketli  nesnelerin	kullanımı</a:t>
            </a:r>
            <a:endParaRPr sz="32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3B5F5F"/>
              </a:buClr>
              <a:buFont typeface="Wingdings"/>
              <a:buChar char=""/>
            </a:pPr>
            <a:endParaRPr sz="46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i="1" dirty="0">
                <a:solidFill>
                  <a:srgbClr val="080808"/>
                </a:solidFill>
                <a:latin typeface="Georgia"/>
                <a:cs typeface="Georgia"/>
              </a:rPr>
              <a:t>Aşırı</a:t>
            </a:r>
            <a:r>
              <a:rPr sz="3200" i="1" spc="-90" dirty="0">
                <a:solidFill>
                  <a:srgbClr val="080808"/>
                </a:solidFill>
                <a:latin typeface="Georgia"/>
                <a:cs typeface="Georgia"/>
              </a:rPr>
              <a:t> </a:t>
            </a:r>
            <a:r>
              <a:rPr sz="3200" i="1" dirty="0">
                <a:solidFill>
                  <a:srgbClr val="080808"/>
                </a:solidFill>
                <a:latin typeface="Georgia"/>
                <a:cs typeface="Georgia"/>
              </a:rPr>
              <a:t>derecede</a:t>
            </a:r>
            <a:endParaRPr sz="3200">
              <a:latin typeface="Georgia"/>
              <a:cs typeface="Georgia"/>
            </a:endParaRPr>
          </a:p>
          <a:p>
            <a:pPr marL="403860">
              <a:lnSpc>
                <a:spcPct val="100000"/>
              </a:lnSpc>
              <a:spcBef>
                <a:spcPts val="770"/>
              </a:spcBef>
            </a:pPr>
            <a:r>
              <a:rPr sz="3200" i="1" dirty="0">
                <a:solidFill>
                  <a:srgbClr val="080808"/>
                </a:solidFill>
                <a:latin typeface="Georgia"/>
                <a:cs typeface="Georgia"/>
              </a:rPr>
              <a:t>grafik</a:t>
            </a:r>
            <a:r>
              <a:rPr sz="3200" i="1" spc="-90" dirty="0">
                <a:solidFill>
                  <a:srgbClr val="080808"/>
                </a:solidFill>
                <a:latin typeface="Georgia"/>
                <a:cs typeface="Georgia"/>
              </a:rPr>
              <a:t> </a:t>
            </a:r>
            <a:r>
              <a:rPr sz="3200" i="1" dirty="0">
                <a:solidFill>
                  <a:srgbClr val="080808"/>
                </a:solidFill>
                <a:latin typeface="Georgia"/>
                <a:cs typeface="Georgia"/>
              </a:rPr>
              <a:t>kullanımı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929376" y="1786001"/>
            <a:ext cx="3000375" cy="1857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358001" y="4071988"/>
            <a:ext cx="2563241" cy="19223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35965" y="6568813"/>
            <a:ext cx="941705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705"/>
              </a:lnSpc>
            </a:pPr>
            <a:r>
              <a:rPr lang="tr-TR" sz="1600" b="1" spc="-5" dirty="0" smtClean="0">
                <a:solidFill>
                  <a:srgbClr val="080808"/>
                </a:solidFill>
                <a:latin typeface="Times New Roman"/>
                <a:cs typeface="Times New Roman"/>
              </a:rPr>
              <a:t>Şubat 2016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41106" y="6596124"/>
            <a:ext cx="2794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910"/>
              </a:lnSpc>
            </a:pPr>
            <a:fld id="{81D60167-4931-47E6-BA6A-407CBD079E47}" type="slidenum">
              <a:rPr sz="1800" b="1" dirty="0">
                <a:solidFill>
                  <a:srgbClr val="080808"/>
                </a:solidFill>
                <a:latin typeface="Times New Roman"/>
                <a:cs typeface="Times New Roman"/>
              </a:rPr>
              <a:pPr marL="25400">
                <a:lnSpc>
                  <a:spcPts val="1910"/>
                </a:lnSpc>
              </a:pPr>
              <a:t>36</a:t>
            </a:fld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ts val="1510"/>
              </a:lnSpc>
            </a:pPr>
            <a:fld id="{AC836D98-56AD-4B96-80EB-1A7901237107}" type="datetime1">
              <a:rPr lang="tr-TR" smtClean="0"/>
              <a:t>03.02.2022</a:t>
            </a:fld>
            <a:endParaRPr lang="tr-TR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7273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sz="3200" b="1" dirty="0">
                <a:latin typeface="Tahoma"/>
                <a:cs typeface="Tahoma"/>
              </a:rPr>
              <a:t>Etkili Sunum içerisindeki</a:t>
            </a:r>
            <a:r>
              <a:rPr sz="3200" b="1" spc="-110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Bölümler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2994" y="1338834"/>
            <a:ext cx="6416675" cy="4649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spc="-5" dirty="0">
                <a:solidFill>
                  <a:srgbClr val="080808"/>
                </a:solidFill>
                <a:latin typeface="Tahoma"/>
                <a:cs typeface="Tahoma"/>
              </a:rPr>
              <a:t>Giriş</a:t>
            </a:r>
            <a:endParaRPr sz="32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Etkileyici bir</a:t>
            </a:r>
            <a:r>
              <a:rPr sz="2800" spc="-3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başlangıç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Giriş</a:t>
            </a:r>
            <a:r>
              <a:rPr sz="2800" spc="-3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bilgilendirmesi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Gelişme</a:t>
            </a:r>
            <a:endParaRPr sz="3200">
              <a:latin typeface="Tahoma"/>
              <a:cs typeface="Tahoma"/>
            </a:endParaRPr>
          </a:p>
          <a:p>
            <a:pPr marL="756285" marR="5080" lvl="1" indent="-286385">
              <a:lnSpc>
                <a:spcPct val="100000"/>
              </a:lnSpc>
              <a:spcBef>
                <a:spcPts val="6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  <a:tab pos="2718435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İçeriğin aktarımı ve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gerçek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hayattan  örnekler</a:t>
            </a:r>
            <a:r>
              <a:rPr sz="2800" spc="3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ile	aktarım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Sonuç</a:t>
            </a:r>
            <a:endParaRPr sz="32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Kapanış bilgilendirmesi –</a:t>
            </a:r>
            <a:r>
              <a:rPr sz="2800" spc="2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özet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Geri bildirim ve</a:t>
            </a:r>
            <a:r>
              <a:rPr sz="2800" spc="-3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080808"/>
                </a:solidFill>
                <a:latin typeface="Tahoma"/>
                <a:cs typeface="Tahoma"/>
              </a:rPr>
              <a:t>sorular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3D7FF995-E8F3-4B8B-B4BA-01C1A36F0667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821" rIns="0" bIns="0" rtlCol="0">
            <a:spAutoFit/>
          </a:bodyPr>
          <a:lstStyle/>
          <a:p>
            <a:pPr marL="1377315">
              <a:lnSpc>
                <a:spcPts val="4785"/>
              </a:lnSpc>
            </a:pPr>
            <a:r>
              <a:rPr sz="4000" b="1" spc="-5" dirty="0">
                <a:latin typeface="Tahoma"/>
                <a:cs typeface="Tahoma"/>
              </a:rPr>
              <a:t>Gi</a:t>
            </a:r>
            <a:r>
              <a:rPr sz="4000" b="1" spc="-20" dirty="0">
                <a:latin typeface="Tahoma"/>
                <a:cs typeface="Tahoma"/>
              </a:rPr>
              <a:t>r</a:t>
            </a:r>
            <a:r>
              <a:rPr sz="4000" b="1" dirty="0">
                <a:latin typeface="Tahoma"/>
                <a:cs typeface="Tahoma"/>
              </a:rPr>
              <a:t>iş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2994" y="1483614"/>
            <a:ext cx="6480810" cy="2147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spc="-5" dirty="0">
                <a:solidFill>
                  <a:srgbClr val="080808"/>
                </a:solidFill>
                <a:latin typeface="Tahoma"/>
                <a:cs typeface="Tahoma"/>
              </a:rPr>
              <a:t>Bilgilendirme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69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Konunun önemini</a:t>
            </a:r>
            <a:r>
              <a:rPr sz="3200" spc="-4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belirlemelidir.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69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spc="-5" dirty="0">
                <a:solidFill>
                  <a:srgbClr val="080808"/>
                </a:solidFill>
                <a:latin typeface="Tahoma"/>
                <a:cs typeface="Tahoma"/>
              </a:rPr>
              <a:t>Sunuma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– konuya ilgi</a:t>
            </a:r>
            <a:r>
              <a:rPr sz="3200" spc="-3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çekilmelidir.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8C39BECC-6B5B-4491-B3E8-06F7448CAC50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821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sz="4000" b="1" spc="-5" dirty="0">
                <a:latin typeface="Tahoma"/>
                <a:cs typeface="Tahoma"/>
              </a:rPr>
              <a:t>Gel</a:t>
            </a:r>
            <a:r>
              <a:rPr sz="4000" b="1" spc="-25" dirty="0">
                <a:latin typeface="Tahoma"/>
                <a:cs typeface="Tahoma"/>
              </a:rPr>
              <a:t>i</a:t>
            </a:r>
            <a:r>
              <a:rPr sz="4000" b="1" dirty="0">
                <a:latin typeface="Tahoma"/>
                <a:cs typeface="Tahoma"/>
              </a:rPr>
              <a:t>şme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2994" y="1344929"/>
            <a:ext cx="6872605" cy="4275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82295" indent="-342900">
              <a:lnSpc>
                <a:spcPts val="259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İletmek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istediğiniz önemli konular </a:t>
            </a: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ve</a:t>
            </a:r>
            <a:r>
              <a:rPr sz="2400" spc="-9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bunları  </a:t>
            </a: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destekleyen veriler</a:t>
            </a:r>
            <a:r>
              <a:rPr sz="2400" spc="-2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içermelidir.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5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Destekleyici veriler</a:t>
            </a:r>
            <a:r>
              <a:rPr sz="2400" spc="1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kullanılmalıdır.</a:t>
            </a:r>
            <a:endParaRPr sz="24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28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İfadelerinize inandırıcılık</a:t>
            </a:r>
            <a:r>
              <a:rPr sz="2400" spc="-13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kazandırır,</a:t>
            </a:r>
            <a:endParaRPr sz="24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28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Karmaşık konuları kolay kavramayı</a:t>
            </a:r>
            <a:r>
              <a:rPr sz="2400" spc="-10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sağlar,</a:t>
            </a:r>
            <a:endParaRPr sz="24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29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Dinleyicinin </a:t>
            </a: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dikkatini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belirli bir noktaya</a:t>
            </a:r>
            <a:r>
              <a:rPr sz="2400" spc="-13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toplar.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Değişik </a:t>
            </a: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destekleyici veri çeşitlerini</a:t>
            </a:r>
            <a:r>
              <a:rPr sz="2400" spc="3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içermelidir:</a:t>
            </a:r>
            <a:endParaRPr sz="24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28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İstatistikler (Grafikler,</a:t>
            </a:r>
            <a:r>
              <a:rPr sz="2400" spc="-114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tablolar),</a:t>
            </a:r>
            <a:endParaRPr sz="24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29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Görsel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öğeler (Resim, fotoğraf</a:t>
            </a:r>
            <a:r>
              <a:rPr sz="2400" spc="-10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vb.)</a:t>
            </a:r>
            <a:endParaRPr sz="24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28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Örnekler,</a:t>
            </a:r>
            <a:endParaRPr sz="24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28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Öyküler </a:t>
            </a: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ve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alıntılar</a:t>
            </a:r>
            <a:r>
              <a:rPr sz="2400" spc="-8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vb.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BF1D913A-8F86-45C4-BF24-23A06236F634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821" rIns="0" bIns="0" rtlCol="0">
            <a:spAutoFit/>
          </a:bodyPr>
          <a:lstStyle/>
          <a:p>
            <a:pPr marL="1377315">
              <a:lnSpc>
                <a:spcPts val="4785"/>
              </a:lnSpc>
            </a:pPr>
            <a:r>
              <a:rPr sz="4000" b="1" spc="-5" dirty="0">
                <a:latin typeface="Tahoma"/>
                <a:cs typeface="Tahoma"/>
              </a:rPr>
              <a:t>Sonuç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2994" y="1465834"/>
            <a:ext cx="7214234" cy="2520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Önemli konuların kısa bir özetini</a:t>
            </a:r>
            <a:r>
              <a:rPr sz="2800" spc="9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içermelidir.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35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Giriş ile arasında bağlantı</a:t>
            </a:r>
            <a:r>
              <a:rPr sz="2800" spc="6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bulunmalıdır.</a:t>
            </a:r>
            <a:endParaRPr sz="2800">
              <a:latin typeface="Tahoma"/>
              <a:cs typeface="Tahoma"/>
            </a:endParaRPr>
          </a:p>
          <a:p>
            <a:pPr marL="355600" marR="912494" indent="-342900">
              <a:lnSpc>
                <a:spcPct val="150100"/>
              </a:lnSpc>
              <a:spcBef>
                <a:spcPts val="66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Sunum yapan kişinin iletişim bilgilerini  mutlaka yer</a:t>
            </a:r>
            <a:r>
              <a:rPr sz="2800" spc="-2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almalıdır.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E5716826-2484-40E4-818D-7D5D6875CAB9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7273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sz="3200" b="1" dirty="0">
                <a:latin typeface="Tahoma"/>
                <a:cs typeface="Tahoma"/>
              </a:rPr>
              <a:t>Sunumun Dinleyicilere</a:t>
            </a:r>
            <a:r>
              <a:rPr sz="3200" b="1" spc="-114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Aktarılması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5965" y="6541414"/>
            <a:ext cx="94170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tr-TR" sz="1600" b="1" spc="-5" dirty="0" smtClean="0">
                <a:solidFill>
                  <a:srgbClr val="080808"/>
                </a:solidFill>
                <a:latin typeface="Times New Roman"/>
                <a:cs typeface="Times New Roman"/>
              </a:rPr>
              <a:t>Şubat 2016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53806" y="6564172"/>
            <a:ext cx="254000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080808"/>
                </a:solidFill>
                <a:latin typeface="Times New Roman"/>
                <a:cs typeface="Times New Roman"/>
              </a:rPr>
              <a:t>41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02994" y="1338834"/>
            <a:ext cx="6624955" cy="4488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Ruh</a:t>
            </a:r>
            <a:r>
              <a:rPr sz="3200" spc="-10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spc="-5" dirty="0">
                <a:solidFill>
                  <a:srgbClr val="080808"/>
                </a:solidFill>
                <a:latin typeface="Tahoma"/>
                <a:cs typeface="Tahoma"/>
              </a:rPr>
              <a:t>Hali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Göz</a:t>
            </a:r>
            <a:r>
              <a:rPr sz="3200" spc="-9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Teması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Ses Kullanımı –</a:t>
            </a:r>
            <a:r>
              <a:rPr sz="3200" spc="-6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Tonlamalar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spc="-5" dirty="0">
                <a:solidFill>
                  <a:srgbClr val="080808"/>
                </a:solidFill>
                <a:latin typeface="Tahoma"/>
                <a:cs typeface="Tahoma"/>
              </a:rPr>
              <a:t>Beden</a:t>
            </a:r>
            <a:r>
              <a:rPr sz="3200" spc="-7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spc="-5" dirty="0">
                <a:solidFill>
                  <a:srgbClr val="080808"/>
                </a:solidFill>
                <a:latin typeface="Tahoma"/>
                <a:cs typeface="Tahoma"/>
              </a:rPr>
              <a:t>Dili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Görsel ve İşitsel araçların</a:t>
            </a:r>
            <a:r>
              <a:rPr sz="3200" spc="-7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Kullanımı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Dilin</a:t>
            </a:r>
            <a:r>
              <a:rPr sz="3200" spc="-7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Kullanımı</a:t>
            </a:r>
            <a:endParaRPr sz="3200">
              <a:latin typeface="Tahoma"/>
              <a:cs typeface="Tahoma"/>
            </a:endParaRPr>
          </a:p>
          <a:p>
            <a:pPr marL="355600" marR="878205" indent="-342900">
              <a:lnSpc>
                <a:spcPct val="100000"/>
              </a:lnSpc>
              <a:spcBef>
                <a:spcPts val="7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spc="-5" dirty="0">
                <a:solidFill>
                  <a:srgbClr val="080808"/>
                </a:solidFill>
                <a:latin typeface="Tahoma"/>
                <a:cs typeface="Tahoma"/>
              </a:rPr>
              <a:t>Sunucunun yeri </a:t>
            </a:r>
            <a:r>
              <a:rPr sz="3200" dirty="0">
                <a:solidFill>
                  <a:srgbClr val="080808"/>
                </a:solidFill>
                <a:latin typeface="Tahoma"/>
                <a:cs typeface="Tahoma"/>
              </a:rPr>
              <a:t>– katılımcılara  mesafesi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6" name="Veri Yer Tutucusu 5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ts val="1510"/>
              </a:lnSpc>
            </a:pPr>
            <a:fld id="{8D377A30-9013-443D-97A2-A42DF8542E94}" type="datetime1">
              <a:rPr lang="tr-TR" smtClean="0"/>
              <a:t>03.02.2022</a:t>
            </a:fld>
            <a:endParaRPr lang="tr-TR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79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sz="3200" b="1" dirty="0">
                <a:latin typeface="Tahoma"/>
                <a:cs typeface="Tahoma"/>
              </a:rPr>
              <a:t>Sunumlarda Yapılması</a:t>
            </a:r>
            <a:r>
              <a:rPr sz="3200" b="1" spc="-100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Gerekenler-</a:t>
            </a:r>
            <a:endParaRPr sz="3200">
              <a:latin typeface="Tahoma"/>
              <a:cs typeface="Tahoma"/>
            </a:endParaRPr>
          </a:p>
          <a:p>
            <a:pPr marL="1377315">
              <a:lnSpc>
                <a:spcPct val="100000"/>
              </a:lnSpc>
            </a:pPr>
            <a:r>
              <a:rPr sz="3200" b="1" dirty="0">
                <a:latin typeface="Tahoma"/>
                <a:cs typeface="Tahoma"/>
              </a:rPr>
              <a:t>Özet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2994" y="1339341"/>
            <a:ext cx="7029450" cy="41833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Konuşmanızı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düzenli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ve tutarlı bir</a:t>
            </a:r>
            <a:r>
              <a:rPr sz="2800" spc="4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şekilde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düzenleyin.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Konuşmanızı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en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az üç kez prova</a:t>
            </a:r>
            <a:r>
              <a:rPr sz="2800" spc="7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edin.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Adınızı, soyadınızı ve konumunuzu</a:t>
            </a:r>
            <a:r>
              <a:rPr sz="2800" spc="9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vererek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kendinizi</a:t>
            </a:r>
            <a:r>
              <a:rPr sz="2800" spc="-3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tanıtın.</a:t>
            </a:r>
            <a:endParaRPr sz="28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Sunumunuzun ana hatlarını öğretim üyesi/  uzman kişiye sunum öncesi</a:t>
            </a:r>
            <a:r>
              <a:rPr sz="2800" spc="3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verin.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Dinleyicileriniz ile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göz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teması</a:t>
            </a:r>
            <a:r>
              <a:rPr sz="2800" spc="3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içinde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bulunun ve beden dilinize dikkat</a:t>
            </a:r>
            <a:r>
              <a:rPr sz="2800" spc="4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080808"/>
                </a:solidFill>
                <a:latin typeface="Tahoma"/>
                <a:cs typeface="Tahoma"/>
              </a:rPr>
              <a:t>edin.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A32A86ED-7298-4C0D-A776-99CD8E5F4279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79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sz="3200" b="1" dirty="0">
                <a:latin typeface="Tahoma"/>
                <a:cs typeface="Tahoma"/>
              </a:rPr>
              <a:t>Sunumlarda Yapılması</a:t>
            </a:r>
            <a:r>
              <a:rPr sz="3200" b="1" spc="-100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Gerekenler-</a:t>
            </a:r>
            <a:endParaRPr sz="3200">
              <a:latin typeface="Tahoma"/>
              <a:cs typeface="Tahoma"/>
            </a:endParaRPr>
          </a:p>
          <a:p>
            <a:pPr marL="1377315">
              <a:lnSpc>
                <a:spcPct val="100000"/>
              </a:lnSpc>
            </a:pPr>
            <a:r>
              <a:rPr sz="3200" b="1" dirty="0">
                <a:latin typeface="Tahoma"/>
                <a:cs typeface="Tahoma"/>
              </a:rPr>
              <a:t>Özet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2994" y="1339341"/>
            <a:ext cx="7004684" cy="4610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Her bölümün başlığının yeterince</a:t>
            </a:r>
            <a:r>
              <a:rPr sz="2800" spc="7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açıklayıcı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olmasına dikkat</a:t>
            </a:r>
            <a:r>
              <a:rPr sz="2800" spc="-2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edin.</a:t>
            </a:r>
            <a:endParaRPr sz="2800">
              <a:latin typeface="Tahoma"/>
              <a:cs typeface="Tahoma"/>
            </a:endParaRPr>
          </a:p>
          <a:p>
            <a:pPr marL="355600" marR="283845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Görsel malzemelerinizle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sözlü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anlatımınız  arasında denge olmasına dikkat</a:t>
            </a:r>
            <a:r>
              <a:rPr sz="2800" spc="8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edin.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Konuşmanız süresince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görsel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malzemelerinize işaret</a:t>
            </a:r>
            <a:r>
              <a:rPr sz="2800" spc="1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edin.</a:t>
            </a:r>
            <a:endParaRPr sz="28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Sesinizin vurgularında ve tonlamada önem  ve tekrarlama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için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içeriğe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uygun 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değişiklikler</a:t>
            </a:r>
            <a:r>
              <a:rPr sz="2800" spc="-2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yapın.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Zamanınızı iyi</a:t>
            </a:r>
            <a:r>
              <a:rPr sz="2800" spc="-3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kullanın.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80F5BD6E-F465-4783-811E-04D1CA68741A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79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sz="3200" b="1" dirty="0">
                <a:latin typeface="Tahoma"/>
                <a:cs typeface="Tahoma"/>
              </a:rPr>
              <a:t>Sunumlarda</a:t>
            </a:r>
            <a:r>
              <a:rPr sz="3200" b="1" spc="-105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Yapılmaması</a:t>
            </a:r>
            <a:endParaRPr sz="3200">
              <a:latin typeface="Tahoma"/>
              <a:cs typeface="Tahoma"/>
            </a:endParaRPr>
          </a:p>
          <a:p>
            <a:pPr marL="1377315">
              <a:lnSpc>
                <a:spcPct val="100000"/>
              </a:lnSpc>
            </a:pPr>
            <a:r>
              <a:rPr sz="3200" b="1" spc="-5" dirty="0">
                <a:latin typeface="Tahoma"/>
                <a:cs typeface="Tahoma"/>
              </a:rPr>
              <a:t>Gerekenler-Özet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635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1270635" algn="l"/>
                <a:tab pos="1271270" algn="l"/>
              </a:tabLst>
            </a:pPr>
            <a:r>
              <a:rPr spc="-5" dirty="0"/>
              <a:t>Kolay okunmayan görsel</a:t>
            </a:r>
            <a:r>
              <a:rPr spc="55" dirty="0"/>
              <a:t> </a:t>
            </a:r>
            <a:r>
              <a:rPr spc="-5" dirty="0"/>
              <a:t>malzeme</a:t>
            </a:r>
          </a:p>
          <a:p>
            <a:pPr marL="1270635">
              <a:lnSpc>
                <a:spcPct val="100000"/>
              </a:lnSpc>
            </a:pPr>
            <a:r>
              <a:rPr spc="-5" dirty="0"/>
              <a:t>kullanmayın.</a:t>
            </a:r>
          </a:p>
          <a:p>
            <a:pPr marL="1270635" marR="508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1270635" algn="l"/>
                <a:tab pos="1271270" algn="l"/>
              </a:tabLst>
            </a:pPr>
            <a:r>
              <a:rPr spc="-5" dirty="0"/>
              <a:t>Görsel malzemeyi </a:t>
            </a:r>
            <a:r>
              <a:rPr dirty="0"/>
              <a:t>çok </a:t>
            </a:r>
            <a:r>
              <a:rPr spc="-5" dirty="0"/>
              <a:t>fazla yazılı metinle,  resimlerle veya </a:t>
            </a:r>
            <a:r>
              <a:rPr dirty="0"/>
              <a:t>çok </a:t>
            </a:r>
            <a:r>
              <a:rPr spc="-5" dirty="0"/>
              <a:t>farklı renklerle  doldurmayın.</a:t>
            </a:r>
          </a:p>
          <a:p>
            <a:pPr marL="1270635" marR="884555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1270635" algn="l"/>
                <a:tab pos="1271270" algn="l"/>
              </a:tabLst>
            </a:pPr>
            <a:r>
              <a:rPr spc="-5" dirty="0"/>
              <a:t>Görsel malzemeyle ilgili olmayan bir  </a:t>
            </a:r>
            <a:r>
              <a:rPr spc="-10" dirty="0"/>
              <a:t>konudan</a:t>
            </a:r>
            <a:r>
              <a:rPr spc="-50" dirty="0"/>
              <a:t> </a:t>
            </a:r>
            <a:r>
              <a:rPr spc="-5" dirty="0"/>
              <a:t>bahsetmeyin.</a:t>
            </a:r>
          </a:p>
          <a:p>
            <a:pPr marL="1270635" indent="-342900">
              <a:lnSpc>
                <a:spcPct val="100000"/>
              </a:lnSpc>
              <a:spcBef>
                <a:spcPts val="6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1270635" algn="l"/>
                <a:tab pos="1271270" algn="l"/>
              </a:tabLst>
            </a:pPr>
            <a:r>
              <a:rPr spc="-5" dirty="0"/>
              <a:t>Dinleyicilere sırtınızı </a:t>
            </a:r>
            <a:r>
              <a:rPr dirty="0"/>
              <a:t>dönmeyin.</a:t>
            </a: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7AF529E6-14FD-421B-88BA-D37B036D8014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79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sz="3200" b="1" dirty="0">
                <a:latin typeface="Tahoma"/>
                <a:cs typeface="Tahoma"/>
              </a:rPr>
              <a:t>Sunumlarda</a:t>
            </a:r>
            <a:r>
              <a:rPr sz="3200" b="1" spc="-105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Yapılmaması</a:t>
            </a:r>
            <a:endParaRPr sz="3200">
              <a:latin typeface="Tahoma"/>
              <a:cs typeface="Tahoma"/>
            </a:endParaRPr>
          </a:p>
          <a:p>
            <a:pPr marL="1377315">
              <a:lnSpc>
                <a:spcPct val="100000"/>
              </a:lnSpc>
            </a:pPr>
            <a:r>
              <a:rPr sz="3200" b="1" spc="-5" dirty="0">
                <a:latin typeface="Tahoma"/>
                <a:cs typeface="Tahoma"/>
              </a:rPr>
              <a:t>Gerekenler-Özet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2994" y="1339341"/>
            <a:ext cx="7148830" cy="3158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Çok hızlı,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çok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yavaş ya da okuma</a:t>
            </a:r>
            <a:r>
              <a:rPr sz="2800" spc="10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biçiminde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monoton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bir şekilde</a:t>
            </a:r>
            <a:r>
              <a:rPr sz="2800" spc="-1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konuşmayın.</a:t>
            </a:r>
            <a:endParaRPr sz="2800">
              <a:latin typeface="Tahoma"/>
              <a:cs typeface="Tahoma"/>
            </a:endParaRPr>
          </a:p>
          <a:p>
            <a:pPr marL="355600" marR="1444625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Sunum boyunca kartlar üzerindeki  notlarınızdan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okumayın.</a:t>
            </a:r>
            <a:endParaRPr sz="2800">
              <a:latin typeface="Tahoma"/>
              <a:cs typeface="Tahoma"/>
            </a:endParaRPr>
          </a:p>
          <a:p>
            <a:pPr marL="355600" marR="363855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Gösterilen PP slayt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üzerinde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yazılı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olan 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cümlelerin tıpa tıp aynısını konuşmanızda  kullanmayın.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79790FA7-A906-443B-85D0-57FAFC76221D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834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dirty="0"/>
              <a:t>Etkili </a:t>
            </a:r>
            <a:r>
              <a:rPr spc="5" dirty="0"/>
              <a:t>Sunum </a:t>
            </a:r>
            <a:r>
              <a:rPr dirty="0"/>
              <a:t>için</a:t>
            </a:r>
            <a:r>
              <a:rPr spc="-175" dirty="0"/>
              <a:t> </a:t>
            </a:r>
            <a:r>
              <a:rPr spc="-5" dirty="0"/>
              <a:t>(özet)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2994" y="1339341"/>
            <a:ext cx="6798945" cy="4439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Sunumun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genel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amacını</a:t>
            </a:r>
            <a:r>
              <a:rPr sz="2800" spc="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belirleyin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Tanıtım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Mesaj</a:t>
            </a:r>
            <a:r>
              <a:rPr sz="2800" spc="-6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vermek…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Dinleyici kitlenizi belirleyin ve</a:t>
            </a:r>
            <a:r>
              <a:rPr sz="2800" spc="7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tanımlayın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Alanında uzman</a:t>
            </a:r>
            <a:r>
              <a:rPr sz="2800" spc="-2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kişiler</a:t>
            </a:r>
            <a:endParaRPr sz="28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Konu hakkında bilgisi olmayan</a:t>
            </a:r>
            <a:r>
              <a:rPr sz="2800" spc="7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kişiler…</a:t>
            </a:r>
            <a:endParaRPr sz="2800">
              <a:latin typeface="Tahoma"/>
              <a:cs typeface="Tahoma"/>
            </a:endParaRPr>
          </a:p>
          <a:p>
            <a:pPr marL="355600" marR="111125" indent="-342900">
              <a:lnSpc>
                <a:spcPct val="100000"/>
              </a:lnSpc>
              <a:spcBef>
                <a:spcPts val="6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Konu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için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gerekli hazırlık ve araştırmaları  yapın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Anlatımınızı ve sunumunuzu</a:t>
            </a:r>
            <a:r>
              <a:rPr sz="2800" spc="3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planlayın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AED74609-423A-4FFE-9D74-56BA9AF92028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834" rIns="0" bIns="0" rtlCol="0">
            <a:spAutoFit/>
          </a:bodyPr>
          <a:lstStyle/>
          <a:p>
            <a:pPr marL="1377315">
              <a:lnSpc>
                <a:spcPct val="100000"/>
              </a:lnSpc>
            </a:pPr>
            <a:r>
              <a:rPr dirty="0"/>
              <a:t>Etkili </a:t>
            </a:r>
            <a:r>
              <a:rPr spc="5" dirty="0"/>
              <a:t>Sunum </a:t>
            </a:r>
            <a:r>
              <a:rPr dirty="0"/>
              <a:t>için</a:t>
            </a:r>
            <a:r>
              <a:rPr spc="-175" dirty="0"/>
              <a:t> </a:t>
            </a:r>
            <a:r>
              <a:rPr spc="-5" dirty="0"/>
              <a:t>(özet)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2994" y="1339341"/>
            <a:ext cx="7103109" cy="3915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Doğru görselleri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seçin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ve</a:t>
            </a:r>
            <a:r>
              <a:rPr sz="2800" spc="2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sunumuzda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kullanmak </a:t>
            </a:r>
            <a:r>
              <a:rPr sz="2800" dirty="0">
                <a:solidFill>
                  <a:srgbClr val="080808"/>
                </a:solidFill>
                <a:latin typeface="Tahoma"/>
                <a:cs typeface="Tahoma"/>
              </a:rPr>
              <a:t>için</a:t>
            </a:r>
            <a:r>
              <a:rPr sz="2800" spc="-5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planlayın</a:t>
            </a:r>
            <a:endParaRPr sz="28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Teknolojinin sunumunuzu bastırmasına izin  </a:t>
            </a:r>
            <a:r>
              <a:rPr sz="2800" spc="-10" dirty="0">
                <a:solidFill>
                  <a:srgbClr val="080808"/>
                </a:solidFill>
                <a:latin typeface="Tahoma"/>
                <a:cs typeface="Tahoma"/>
              </a:rPr>
              <a:t>vermeyin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Sunum</a:t>
            </a:r>
            <a:r>
              <a:rPr sz="2800" spc="-3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800" spc="-5" dirty="0">
                <a:solidFill>
                  <a:srgbClr val="080808"/>
                </a:solidFill>
                <a:latin typeface="Tahoma"/>
                <a:cs typeface="Tahoma"/>
              </a:rPr>
              <a:t>içerisinde;</a:t>
            </a:r>
            <a:endParaRPr sz="2800">
              <a:latin typeface="Tahoma"/>
              <a:cs typeface="Tahoma"/>
            </a:endParaRPr>
          </a:p>
          <a:p>
            <a:pPr marL="756285" marR="648970" lvl="1" indent="-286385">
              <a:lnSpc>
                <a:spcPct val="100000"/>
              </a:lnSpc>
              <a:spcBef>
                <a:spcPts val="58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İlk </a:t>
            </a: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slaytta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konu başlığı, adınız soyadınız</a:t>
            </a:r>
            <a:r>
              <a:rPr sz="2400" spc="-114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80808"/>
                </a:solidFill>
                <a:latin typeface="Tahoma"/>
                <a:cs typeface="Tahoma"/>
              </a:rPr>
              <a:t>ve 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dersin adı gibi giriş bilgileri</a:t>
            </a:r>
            <a:r>
              <a:rPr sz="2400" spc="-12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bulunmalı</a:t>
            </a:r>
            <a:endParaRPr sz="240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756920" algn="l"/>
              </a:tabLst>
            </a:pP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İkinci slaytta sunumun içeriği başlıklar</a:t>
            </a:r>
            <a:r>
              <a:rPr sz="2400" spc="-85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halinde</a:t>
            </a:r>
            <a:endParaRPr sz="2400">
              <a:latin typeface="Tahoma"/>
              <a:cs typeface="Tahoma"/>
            </a:endParaRPr>
          </a:p>
          <a:p>
            <a:pPr marR="875030" algn="ctr">
              <a:lnSpc>
                <a:spcPct val="100000"/>
              </a:lnSpc>
            </a:pPr>
            <a:r>
              <a:rPr sz="2400" dirty="0">
                <a:solidFill>
                  <a:srgbClr val="080808"/>
                </a:solidFill>
                <a:latin typeface="Tahoma"/>
                <a:cs typeface="Tahoma"/>
              </a:rPr>
              <a:t>maddeler altında sunulmalı --</a:t>
            </a:r>
            <a:r>
              <a:rPr sz="2400" spc="-100" dirty="0">
                <a:solidFill>
                  <a:srgbClr val="080808"/>
                </a:solidFill>
                <a:latin typeface="Tahoma"/>
                <a:cs typeface="Tahoma"/>
              </a:rPr>
              <a:t> </a:t>
            </a:r>
            <a:r>
              <a:rPr sz="1800" u="heavy" spc="-5" dirty="0">
                <a:solidFill>
                  <a:srgbClr val="377A88"/>
                </a:solidFill>
                <a:latin typeface="Tahoma"/>
                <a:cs typeface="Tahoma"/>
              </a:rPr>
              <a:t>outline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535940" y="6308323"/>
            <a:ext cx="82994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fld id="{BE1CBE0C-3457-41F2-8342-6BA92F9945C3}" type="datetime1">
              <a:rPr lang="tr-TR" smtClean="0"/>
              <a:t>03.02.2022</a:t>
            </a:fld>
            <a:endParaRPr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834" rIns="0" bIns="0" rtlCol="0">
            <a:spAutoFit/>
          </a:bodyPr>
          <a:lstStyle/>
          <a:p>
            <a:pPr marL="1377315">
              <a:lnSpc>
                <a:spcPts val="5255"/>
              </a:lnSpc>
            </a:pPr>
            <a:r>
              <a:rPr dirty="0"/>
              <a:t>Kaynaklar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2994" y="1422146"/>
            <a:ext cx="7188834" cy="436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1800" u="heavy" spc="-5" dirty="0">
                <a:solidFill>
                  <a:srgbClr val="377A88"/>
                </a:solidFill>
                <a:latin typeface="Tahoma"/>
                <a:cs typeface="Tahoma"/>
                <a:hlinkClick r:id="rId2"/>
              </a:rPr>
              <a:t>http://www.slideshare.net/bluish1/etkili-sunum</a:t>
            </a:r>
            <a:endParaRPr sz="1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51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1800" u="heavy" spc="-5" dirty="0">
                <a:solidFill>
                  <a:srgbClr val="377A88"/>
                </a:solidFill>
                <a:latin typeface="Tahoma"/>
                <a:cs typeface="Tahoma"/>
                <a:hlinkClick r:id="rId3"/>
              </a:rPr>
              <a:t>http://www.med.yale.edu/library/education/effective.pdf</a:t>
            </a:r>
            <a:endParaRPr sz="1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51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1800" u="heavy" spc="-5" dirty="0">
                <a:solidFill>
                  <a:srgbClr val="377A88"/>
                </a:solidFill>
                <a:latin typeface="Tahoma"/>
                <a:cs typeface="Tahoma"/>
                <a:hlinkClick r:id="rId4"/>
              </a:rPr>
              <a:t>http://managementhelp.org/commskls/presntng/basics.htm</a:t>
            </a:r>
            <a:endParaRPr sz="1800">
              <a:latin typeface="Tahoma"/>
              <a:cs typeface="Tahoma"/>
            </a:endParaRPr>
          </a:p>
          <a:p>
            <a:pPr marL="355600" marR="64769" indent="-342900">
              <a:lnSpc>
                <a:spcPct val="150100"/>
              </a:lnSpc>
              <a:spcBef>
                <a:spcPts val="43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1800" u="heavy" spc="-5" dirty="0">
                <a:solidFill>
                  <a:srgbClr val="377A88"/>
                </a:solidFill>
                <a:latin typeface="Tahoma"/>
                <a:cs typeface="Tahoma"/>
                <a:hlinkClick r:id="rId5"/>
              </a:rPr>
              <a:t>http://www.1000ventures.com/business_guide/crosscuttings/prese  ntations_main.html</a:t>
            </a:r>
            <a:endParaRPr sz="1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51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1800" u="heavy" spc="-5" dirty="0">
                <a:solidFill>
                  <a:srgbClr val="377A88"/>
                </a:solidFill>
                <a:latin typeface="Tahoma"/>
                <a:cs typeface="Tahoma"/>
                <a:hlinkClick r:id="rId6"/>
              </a:rPr>
              <a:t>http://www.the-eggman.com/writings/keystep1.html</a:t>
            </a:r>
            <a:endParaRPr sz="1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51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1800" u="heavy" spc="-5" dirty="0">
                <a:solidFill>
                  <a:srgbClr val="377A88"/>
                </a:solidFill>
                <a:latin typeface="Tahoma"/>
                <a:cs typeface="Tahoma"/>
                <a:hlinkClick r:id="rId7"/>
              </a:rPr>
              <a:t>www.baskent.edu.tr/~hersoy/downlads/egbe502/egbe-502-09.ppt</a:t>
            </a:r>
            <a:endParaRPr sz="1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515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1800" u="heavy" spc="-5" dirty="0">
                <a:solidFill>
                  <a:srgbClr val="377A88"/>
                </a:solidFill>
                <a:latin typeface="Tahoma"/>
                <a:cs typeface="Tahoma"/>
                <a:hlinkClick r:id="rId8"/>
              </a:rPr>
              <a:t>www.baskent.edu.tr/~eminec/okul_oncesi/pp_etkili_sunum.ppt</a:t>
            </a:r>
            <a:endParaRPr sz="1800">
              <a:latin typeface="Tahoma"/>
              <a:cs typeface="Tahoma"/>
            </a:endParaRPr>
          </a:p>
          <a:p>
            <a:pPr marL="355600" marR="5080" indent="-342900">
              <a:lnSpc>
                <a:spcPct val="150000"/>
              </a:lnSpc>
              <a:spcBef>
                <a:spcPts val="430"/>
              </a:spcBef>
              <a:buClr>
                <a:srgbClr val="3B5F5F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1800" u="heavy" spc="-5" dirty="0">
                <a:solidFill>
                  <a:srgbClr val="377A88"/>
                </a:solidFill>
                <a:latin typeface="Tahoma"/>
                <a:cs typeface="Tahoma"/>
              </a:rPr>
              <a:t>http://career.sabanciuniv.edu/tr/yazdir.php?kariyer/sunum_teknikle  ri.html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24" y="214287"/>
            <a:ext cx="814412" cy="8144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353806" y="6564172"/>
            <a:ext cx="254000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080808"/>
                </a:solidFill>
                <a:latin typeface="Times New Roman"/>
                <a:cs typeface="Times New Roman"/>
              </a:rPr>
              <a:t>48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ts val="1510"/>
              </a:lnSpc>
            </a:pPr>
            <a:fld id="{3D2E62E5-EB90-47F2-B014-2E5A7C595158}" type="datetime1">
              <a:rPr lang="tr-TR" smtClean="0"/>
              <a:t>03.02.2022</a:t>
            </a:fld>
            <a:endParaRPr lang="tr-T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77A88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1683</Words>
  <Application>Microsoft Office PowerPoint</Application>
  <PresentationFormat>Ekran Gösterisi (4:3)</PresentationFormat>
  <Paragraphs>408</Paragraphs>
  <Slides>48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48</vt:i4>
      </vt:variant>
    </vt:vector>
  </HeadingPairs>
  <TitlesOfParts>
    <vt:vector size="55" baseType="lpstr">
      <vt:lpstr>Arial</vt:lpstr>
      <vt:lpstr>Calibri</vt:lpstr>
      <vt:lpstr>Georgia</vt:lpstr>
      <vt:lpstr>Tahoma</vt:lpstr>
      <vt:lpstr>Times New Roman</vt:lpstr>
      <vt:lpstr>Wingdings</vt:lpstr>
      <vt:lpstr>Office Theme</vt:lpstr>
      <vt:lpstr>PowerPoint Sunusu</vt:lpstr>
      <vt:lpstr>Başarılı bir sunum için bilmemiz gerekenler </vt:lpstr>
      <vt:lpstr>Sunum</vt:lpstr>
      <vt:lpstr>Hayatımızda Sunumların Yeri</vt:lpstr>
      <vt:lpstr>Etkili sunum</vt:lpstr>
      <vt:lpstr>Kötü bir sunum nasıl ortaya çıkar?</vt:lpstr>
      <vt:lpstr>Kötü bir sunum nasıl ortaya çıkar?</vt:lpstr>
      <vt:lpstr>Kötü bir sunum nasıl ortaya çıkar?</vt:lpstr>
      <vt:lpstr>Kötü bir sunum nasıl ortaya çıkar?</vt:lpstr>
      <vt:lpstr>Sunum Hazırlama Aşamaları</vt:lpstr>
      <vt:lpstr>Hazırlanma--Planlama</vt:lpstr>
      <vt:lpstr>Hazırlanma--Planlama</vt:lpstr>
      <vt:lpstr>Sunuş—Dinleyici ile Etkileşim</vt:lpstr>
      <vt:lpstr>Özetleme—Geri bildirimler</vt:lpstr>
      <vt:lpstr>Sunum Hazırlamadan Önce Sorulması</vt:lpstr>
      <vt:lpstr>Slayt Hazırlama Teknikleri</vt:lpstr>
      <vt:lpstr>Slayt Hazırlama Teknikleri</vt:lpstr>
      <vt:lpstr>Slayt Hazırlama Teknikleri</vt:lpstr>
      <vt:lpstr>Slayt Hazırlama Teknikleri</vt:lpstr>
      <vt:lpstr>Slayt Hazırlama Teknikleri</vt:lpstr>
      <vt:lpstr>Slayt Hazırlama Teknikleri</vt:lpstr>
      <vt:lpstr>Slayt Hazırlama Teknikleri</vt:lpstr>
      <vt:lpstr>Slayt Hazırlama Teknikleri</vt:lpstr>
      <vt:lpstr>Slayt Hazırlama Teknikleri</vt:lpstr>
      <vt:lpstr>Slayt Hazırlama Teknikleri</vt:lpstr>
      <vt:lpstr>Slaytlarda Renk Kullanımı</vt:lpstr>
      <vt:lpstr>TURUNCU</vt:lpstr>
      <vt:lpstr>SİYAH</vt:lpstr>
      <vt:lpstr>MAVİ</vt:lpstr>
      <vt:lpstr>YEŞİL</vt:lpstr>
      <vt:lpstr>KIRMIZI</vt:lpstr>
      <vt:lpstr>PowerPoint Sunusu</vt:lpstr>
      <vt:lpstr>KAHVERENGİ</vt:lpstr>
      <vt:lpstr>SARI</vt:lpstr>
      <vt:lpstr>Sunumda Rahatsızlık Veren Şeyler - Özet</vt:lpstr>
      <vt:lpstr>Sunumda Rahatsızlık Veren Şeyler - Özet</vt:lpstr>
      <vt:lpstr>Etkili Sunum içerisindeki Bölümler</vt:lpstr>
      <vt:lpstr>Giriş</vt:lpstr>
      <vt:lpstr>Gelişme</vt:lpstr>
      <vt:lpstr>Sonuç</vt:lpstr>
      <vt:lpstr>Sunumun Dinleyicilere Aktarılması</vt:lpstr>
      <vt:lpstr>Sunumlarda Yapılması Gerekenler- Özet</vt:lpstr>
      <vt:lpstr>Sunumlarda Yapılması Gerekenler- Özet</vt:lpstr>
      <vt:lpstr>Sunumlarda Yapılmaması Gerekenler-Özet</vt:lpstr>
      <vt:lpstr>Sunumlarda Yapılmaması Gerekenler-Özet</vt:lpstr>
      <vt:lpstr>Etkili Sunum için (özet)</vt:lpstr>
      <vt:lpstr>Etkili Sunum için (özet)</vt:lpstr>
      <vt:lpstr>Kaynaklar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Etkili Sunum Teknikleri</dc:title>
  <dc:creator>B-LAB-OGRETMEN</dc:creator>
  <cp:lastModifiedBy>Erol</cp:lastModifiedBy>
  <cp:revision>4</cp:revision>
  <dcterms:created xsi:type="dcterms:W3CDTF">2016-04-12T06:40:14Z</dcterms:created>
  <dcterms:modified xsi:type="dcterms:W3CDTF">2022-02-03T12:16:34Z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2010-06-17T00:00:00Z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2016-04-12T00:00:00Z</vt:filetime>
  </property>
</Properties>
</file>